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Lobster"/>
      <p:regular r:id="rId38"/>
    </p:embeddedFont>
    <p:embeddedFont>
      <p:font typeface="Montserrat"/>
      <p:regular r:id="rId39"/>
      <p:bold r:id="rId40"/>
      <p:italic r:id="rId41"/>
      <p:boldItalic r:id="rId42"/>
    </p:embeddedFont>
    <p:embeddedFont>
      <p:font typeface="Lato"/>
      <p:regular r:id="rId43"/>
      <p:bold r:id="rId44"/>
      <p:italic r:id="rId45"/>
      <p:boldItalic r:id="rId46"/>
    </p:embeddedFont>
    <p:embeddedFont>
      <p:font typeface="Caveat Medium"/>
      <p:regular r:id="rId47"/>
      <p:bold r:id="rId48"/>
    </p:embeddedFont>
    <p:embeddedFont>
      <p:font typeface="Merriweather"/>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42" Type="http://schemas.openxmlformats.org/officeDocument/2006/relationships/font" Target="fonts/Montserrat-boldItalic.fntdata"/><Relationship Id="rId41" Type="http://schemas.openxmlformats.org/officeDocument/2006/relationships/font" Target="fonts/Montserrat-italic.fntdata"/><Relationship Id="rId44" Type="http://schemas.openxmlformats.org/officeDocument/2006/relationships/font" Target="fonts/Lato-bold.fntdata"/><Relationship Id="rId43" Type="http://schemas.openxmlformats.org/officeDocument/2006/relationships/font" Target="fonts/Lato-regular.fntdata"/><Relationship Id="rId46" Type="http://schemas.openxmlformats.org/officeDocument/2006/relationships/font" Target="fonts/Lato-boldItalic.fntdata"/><Relationship Id="rId45"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CaveatMedium-bold.fntdata"/><Relationship Id="rId47" Type="http://schemas.openxmlformats.org/officeDocument/2006/relationships/font" Target="fonts/CaveatMedium-regular.fntdata"/><Relationship Id="rId49" Type="http://schemas.openxmlformats.org/officeDocument/2006/relationships/font" Target="fonts/Merriweather-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Montserrat-regular.fntdata"/><Relationship Id="rId38" Type="http://schemas.openxmlformats.org/officeDocument/2006/relationships/font" Target="fonts/Lobster-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erriweather-italic.fntdata"/><Relationship Id="rId50" Type="http://schemas.openxmlformats.org/officeDocument/2006/relationships/font" Target="fonts/Merriweather-bold.fntdata"/><Relationship Id="rId52"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jpg>
</file>

<file path=ppt/media/image3.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25223b9c93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25223b9c93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Lattice based crypto</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25223b9c93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25223b9c93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currently in the middle of a multiyear standardization process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Latency</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25223b9c93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25223b9c93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Internet Engineering Task Force</a:t>
            </a:r>
            <a:endParaRPr>
              <a:solidFill>
                <a:schemeClr val="dk1"/>
              </a:solidFill>
            </a:endParaRPr>
          </a:p>
          <a:p>
            <a:pPr indent="0" lvl="0" marL="0" rtl="0" algn="l">
              <a:spcBef>
                <a:spcPts val="0"/>
              </a:spcBef>
              <a:spcAft>
                <a:spcPts val="0"/>
              </a:spcAft>
              <a:buNone/>
            </a:pPr>
            <a:r>
              <a:rPr lang="en-GB">
                <a:solidFill>
                  <a:schemeClr val="dk1"/>
                </a:solidFill>
              </a:rPr>
              <a:t> American National Standards Institute</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25223b9c93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25223b9c93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Oracle simulates the encryption scheme, interaction with adversary</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25223b9c93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25223b9c93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257775f62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257775f62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257775f62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257775f62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257775f62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257775f62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257775f62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257775f62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257775f62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257775f62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257775f62a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257775f62a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257775f62a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257775f62a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257775f62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257775f62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257775f62a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257775f62a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257775f62a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257775f62a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257775f62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257775f62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257775f62a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257775f62a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are up against quantum adversaries, we need quantum allies</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a235afedf3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a235afedf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If all evaluated circuits output the same bit, then this bit is the correct output with probability 1-2^-t (since in order to cheat, the sender must guess all the checked circuits and all the evaluated ones). However, if some of the evaluated circuits output different bits, then the receiver knows that the sender is trying to cheat and needs to determine the right output.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None/>
            </a:pPr>
            <a:r>
              <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54140d0b1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4140d0b1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50">
                <a:solidFill>
                  <a:srgbClr val="4F4F4F"/>
                </a:solidFill>
                <a:highlight>
                  <a:srgbClr val="FFFFFF"/>
                </a:highlight>
              </a:rPr>
              <a:t> a QC with n qubits can try 2</a:t>
            </a:r>
            <a:r>
              <a:rPr lang="en-GB" sz="850">
                <a:solidFill>
                  <a:srgbClr val="4F4F4F"/>
                </a:solidFill>
                <a:highlight>
                  <a:srgbClr val="FFFFFF"/>
                </a:highlight>
              </a:rPr>
              <a:t>n </a:t>
            </a:r>
            <a:r>
              <a:rPr lang="en-GB" sz="1150">
                <a:solidFill>
                  <a:srgbClr val="4F4F4F"/>
                </a:solidFill>
                <a:highlight>
                  <a:srgbClr val="FFFFFF"/>
                </a:highlight>
              </a:rPr>
              <a:t>combinations simultaneously.</a:t>
            </a:r>
            <a:endParaRPr sz="1200">
              <a:solidFill>
                <a:srgbClr val="717DA0"/>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lang="en-GB" sz="1200">
                <a:solidFill>
                  <a:srgbClr val="717DA0"/>
                </a:solidFill>
                <a:highlight>
                  <a:srgbClr val="FFFFFF"/>
                </a:highlight>
                <a:latin typeface="Roboto"/>
                <a:ea typeface="Roboto"/>
                <a:cs typeface="Roboto"/>
                <a:sym typeface="Roboto"/>
              </a:rPr>
              <a:t>world’s fastest supercomputer, Sunway TaihuLight</a:t>
            </a:r>
            <a:endParaRPr sz="1200">
              <a:solidFill>
                <a:srgbClr val="717DA0"/>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lang="en-GB" sz="1150">
                <a:solidFill>
                  <a:srgbClr val="4F4F4F"/>
                </a:solidFill>
                <a:highlight>
                  <a:srgbClr val="FFFFFF"/>
                </a:highlight>
              </a:rPr>
              <a:t>Bristlecone, which has 72 qubits, can try 2</a:t>
            </a:r>
            <a:r>
              <a:rPr lang="en-GB" sz="850">
                <a:solidFill>
                  <a:srgbClr val="4F4F4F"/>
                </a:solidFill>
                <a:highlight>
                  <a:srgbClr val="FFFFFF"/>
                </a:highlight>
              </a:rPr>
              <a:t>72 </a:t>
            </a:r>
            <a:r>
              <a:rPr lang="en-GB" sz="1150">
                <a:solidFill>
                  <a:srgbClr val="4F4F4F"/>
                </a:solidFill>
                <a:highlight>
                  <a:srgbClr val="FFFFFF"/>
                </a:highlight>
              </a:rPr>
              <a:t>(4, 722, 366, 482, 86,9 645, 213, 696) values.</a:t>
            </a:r>
            <a:endParaRPr sz="1200">
              <a:solidFill>
                <a:srgbClr val="717DA0"/>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25223b9c93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25223b9c93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5223b9c93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5223b9c93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Institute for quantum computing</a:t>
            </a:r>
            <a:endParaRPr>
              <a:solidFill>
                <a:schemeClr val="dk1"/>
              </a:solidFill>
            </a:endParaRPr>
          </a:p>
          <a:p>
            <a:pPr indent="0" lvl="0" marL="0" rtl="0" algn="l">
              <a:spcBef>
                <a:spcPts val="0"/>
              </a:spcBef>
              <a:spcAft>
                <a:spcPts val="0"/>
              </a:spcAft>
              <a:buNone/>
            </a:pPr>
            <a:r>
              <a:rPr lang="en-GB">
                <a:solidFill>
                  <a:schemeClr val="dk1"/>
                </a:solidFill>
              </a:rPr>
              <a:t>Quantum Safe Cryptography</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European Telecommunications Standards Institute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5223b9c93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5223b9c93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Institute for quantum computing</a:t>
            </a:r>
            <a:endParaRPr>
              <a:solidFill>
                <a:schemeClr val="dk1"/>
              </a:solidFill>
            </a:endParaRPr>
          </a:p>
          <a:p>
            <a:pPr indent="0" lvl="0" marL="0" rtl="0" algn="l">
              <a:spcBef>
                <a:spcPts val="0"/>
              </a:spcBef>
              <a:spcAft>
                <a:spcPts val="0"/>
              </a:spcAft>
              <a:buNone/>
            </a:pPr>
            <a:r>
              <a:rPr lang="en-GB">
                <a:solidFill>
                  <a:schemeClr val="dk1"/>
                </a:solidFill>
              </a:rPr>
              <a:t>Quantum Safe Cryptography</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5223b9c93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25223b9c93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Institute for quantum computing</a:t>
            </a:r>
            <a:endParaRPr>
              <a:solidFill>
                <a:schemeClr val="dk1"/>
              </a:solidFill>
            </a:endParaRPr>
          </a:p>
          <a:p>
            <a:pPr indent="0" lvl="0" marL="0" rtl="0" algn="l">
              <a:spcBef>
                <a:spcPts val="0"/>
              </a:spcBef>
              <a:spcAft>
                <a:spcPts val="0"/>
              </a:spcAft>
              <a:buNone/>
            </a:pPr>
            <a:r>
              <a:rPr lang="en-GB">
                <a:solidFill>
                  <a:schemeClr val="dk1"/>
                </a:solidFill>
              </a:rPr>
              <a:t>Quantum Safe Cryptography</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54140d0b1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54140d0b1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4.png"/><Relationship Id="rId3" Type="http://schemas.openxmlformats.org/officeDocument/2006/relationships/image" Target="../media/image3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3.png"/><Relationship Id="rId9" Type="http://schemas.openxmlformats.org/officeDocument/2006/relationships/image" Target="../media/image21.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11.png"/><Relationship Id="rId8"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1" Type="http://schemas.openxmlformats.org/officeDocument/2006/relationships/hyperlink" Target="https://www.datacenterknowledge.com/networks/quantum-teleportation-makes-progress-toward-what" TargetMode="External"/><Relationship Id="rId10" Type="http://schemas.openxmlformats.org/officeDocument/2006/relationships/hyperlink" Target="https://www.pqsecurity.com/wp-content/uploads/2020/02/PQ-Standardization-Discussion.pdf" TargetMode="External"/><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hyperlink" Target="https://www.thesslstore.com/blog/quantum-computings-threat-public-key-cryptography-need-worry/" TargetMode="External"/><Relationship Id="rId4" Type="http://schemas.openxmlformats.org/officeDocument/2006/relationships/hyperlink" Target="https://scrambox.com/article/brute-force-aes/" TargetMode="External"/><Relationship Id="rId9" Type="http://schemas.openxmlformats.org/officeDocument/2006/relationships/hyperlink" Target="https://eprint.iacr.org/2021/1637.pdf" TargetMode="External"/><Relationship Id="rId5" Type="http://schemas.openxmlformats.org/officeDocument/2006/relationships/hyperlink" Target="https://www.quintessencelabs.com/blog/breaking-rsa-encryption-update-state-art/" TargetMode="External"/><Relationship Id="rId6" Type="http://schemas.openxmlformats.org/officeDocument/2006/relationships/hyperlink" Target="http://xeushack.com/how-quantum-computing-will-turn-digital-security-upside-down" TargetMode="External"/><Relationship Id="rId7" Type="http://schemas.openxmlformats.org/officeDocument/2006/relationships/hyperlink" Target="https://imlive.s3.amazonaws.com/Federal%20Government/ID151830346965529215587195222610265670631/CNSSP15.pdf" TargetMode="External"/><Relationship Id="rId8" Type="http://schemas.openxmlformats.org/officeDocument/2006/relationships/hyperlink" Target="https://ieeexplore.ieee.org/document/8490169"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28.jpg"/><Relationship Id="rId4" Type="http://schemas.openxmlformats.org/officeDocument/2006/relationships/image" Target="../media/image25.png"/><Relationship Id="rId5"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7.png"/><Relationship Id="rId6" Type="http://schemas.openxmlformats.org/officeDocument/2006/relationships/image" Target="../media/image1.png"/><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11.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39875" y="796175"/>
            <a:ext cx="45612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A “quantum-secure” scheme :</a:t>
            </a:r>
            <a:r>
              <a:rPr lang="en-GB"/>
              <a:t> </a:t>
            </a:r>
            <a:endParaRPr/>
          </a:p>
          <a:p>
            <a:pPr indent="0" lvl="0" marL="0" rtl="0" algn="l">
              <a:spcBef>
                <a:spcPts val="0"/>
              </a:spcBef>
              <a:spcAft>
                <a:spcPts val="0"/>
              </a:spcAft>
              <a:buNone/>
            </a:pPr>
            <a:r>
              <a:rPr lang="en-GB"/>
              <a:t>          </a:t>
            </a:r>
            <a:r>
              <a:rPr lang="en-GB" sz="4500">
                <a:latin typeface="Lobster"/>
                <a:ea typeface="Lobster"/>
                <a:cs typeface="Lobster"/>
                <a:sym typeface="Lobster"/>
              </a:rPr>
              <a:t>QKD</a:t>
            </a:r>
            <a:r>
              <a:rPr lang="en-GB" sz="4500"/>
              <a:t> + </a:t>
            </a:r>
            <a:r>
              <a:rPr lang="en-GB" sz="4500">
                <a:latin typeface="Impact"/>
                <a:ea typeface="Impact"/>
                <a:cs typeface="Impact"/>
                <a:sym typeface="Impact"/>
              </a:rPr>
              <a:t>OTP</a:t>
            </a:r>
            <a:endParaRPr sz="2700">
              <a:latin typeface="Impact"/>
              <a:ea typeface="Impact"/>
              <a:cs typeface="Impact"/>
              <a:sym typeface="Impact"/>
            </a:endParaRPr>
          </a:p>
        </p:txBody>
      </p:sp>
      <p:sp>
        <p:nvSpPr>
          <p:cNvPr id="229" name="Google Shape;229;p17"/>
          <p:cNvSpPr txBox="1"/>
          <p:nvPr>
            <p:ph idx="1" type="subTitle"/>
          </p:nvPr>
        </p:nvSpPr>
        <p:spPr>
          <a:xfrm>
            <a:off x="5083950" y="32391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t>Practicum by Abhro Bhuniya</a:t>
            </a:r>
            <a:endParaRPr sz="1800"/>
          </a:p>
          <a:p>
            <a:pPr indent="0" lvl="0" marL="0" rtl="0" algn="l">
              <a:lnSpc>
                <a:spcPct val="115000"/>
              </a:lnSpc>
              <a:spcBef>
                <a:spcPts val="1600"/>
              </a:spcBef>
              <a:spcAft>
                <a:spcPts val="1600"/>
              </a:spcAft>
              <a:buNone/>
            </a:pPr>
            <a:r>
              <a:rPr lang="en-GB" sz="1800"/>
              <a:t>MS in Cybersecurity - Information Security Track</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6"/>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was the response?</a:t>
            </a:r>
            <a:endParaRPr/>
          </a:p>
        </p:txBody>
      </p:sp>
      <p:sp>
        <p:nvSpPr>
          <p:cNvPr id="335" name="Google Shape;335;p26"/>
          <p:cNvSpPr txBox="1"/>
          <p:nvPr>
            <p:ph idx="1" type="body"/>
          </p:nvPr>
        </p:nvSpPr>
        <p:spPr>
          <a:xfrm>
            <a:off x="1082275" y="1178725"/>
            <a:ext cx="76617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The NSA stressed </a:t>
            </a:r>
            <a:r>
              <a:rPr lang="en-GB" sz="1400">
                <a:latin typeface="Merriweather"/>
                <a:ea typeface="Merriweather"/>
                <a:cs typeface="Merriweather"/>
                <a:sym typeface="Merriweather"/>
              </a:rPr>
              <a:t>on the need to develop standards for post-quantum cryptography (PQC). </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“the time is right to make a major push to design public-key cryptographic protocols whose security depends on hard problems that cannot be solved efficiently by a quantum computer.”</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Called for efforts to develop, standardize, and commercialize “quantum-safe” cryptography. </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In the immediate future the NSA is encouraging vendors to add quantum-resistance to existing protocols by means of conventional symmetric-key tools such as AES.</a:t>
            </a:r>
            <a:endParaRPr sz="1400">
              <a:latin typeface="Merriweather"/>
              <a:ea typeface="Merriweather"/>
              <a:cs typeface="Merriweather"/>
              <a:sym typeface="Merriweather"/>
            </a:endParaRPr>
          </a:p>
          <a:p>
            <a:pPr indent="0" lvl="0" marL="0" rtl="0" algn="l">
              <a:spcBef>
                <a:spcPts val="1600"/>
              </a:spcBef>
              <a:spcAft>
                <a:spcPts val="0"/>
              </a:spcAft>
              <a:buNone/>
            </a:pPr>
            <a:r>
              <a:rPr lang="en-GB" sz="1400">
                <a:solidFill>
                  <a:schemeClr val="accent6"/>
                </a:solidFill>
                <a:latin typeface="Merriweather"/>
                <a:ea typeface="Merriweather"/>
                <a:cs typeface="Merriweather"/>
                <a:sym typeface="Merriweather"/>
              </a:rPr>
              <a:t>Secure Communication cannot be done just by using symmetric encryption schemes and hashes. We need to address post-quantum public-key schemes. </a:t>
            </a:r>
            <a:endParaRPr sz="1400">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000"/>
                                        <p:tgtEl>
                                          <p:spTgt spid="3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7"/>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was the response?</a:t>
            </a:r>
            <a:endParaRPr/>
          </a:p>
        </p:txBody>
      </p:sp>
      <p:sp>
        <p:nvSpPr>
          <p:cNvPr id="341" name="Google Shape;341;p27"/>
          <p:cNvSpPr txBox="1"/>
          <p:nvPr>
            <p:ph idx="1" type="body"/>
          </p:nvPr>
        </p:nvSpPr>
        <p:spPr>
          <a:xfrm>
            <a:off x="1082275" y="1178725"/>
            <a:ext cx="43719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NIST Post-Quantum Cryptography Standardization - a competition followed by a workshop in 2016, to standardize quantum safe KEM and DSA algorithms, which would replace ECC and RSA.</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Was expected to announce the algorithms to be standardized in Jan 2022.</a:t>
            </a:r>
            <a:endParaRPr sz="1400">
              <a:latin typeface="Merriweather"/>
              <a:ea typeface="Merriweather"/>
              <a:cs typeface="Merriweather"/>
              <a:sym typeface="Merriweather"/>
            </a:endParaRPr>
          </a:p>
          <a:p>
            <a:pPr indent="0" lvl="0" marL="0" rtl="0" algn="l">
              <a:spcBef>
                <a:spcPts val="1600"/>
              </a:spcBef>
              <a:spcAft>
                <a:spcPts val="0"/>
              </a:spcAft>
              <a:buNone/>
            </a:pPr>
            <a:r>
              <a:rPr lang="en-GB" sz="1400">
                <a:solidFill>
                  <a:schemeClr val="accent6"/>
                </a:solidFill>
                <a:latin typeface="Merriweather"/>
                <a:ea typeface="Merriweather"/>
                <a:cs typeface="Merriweather"/>
                <a:sym typeface="Merriweather"/>
              </a:rPr>
              <a:t>Issues:</a:t>
            </a:r>
            <a:endParaRPr sz="1400">
              <a:solidFill>
                <a:schemeClr val="accent6"/>
              </a:solidFill>
              <a:latin typeface="Merriweather"/>
              <a:ea typeface="Merriweather"/>
              <a:cs typeface="Merriweather"/>
              <a:sym typeface="Merriweather"/>
            </a:endParaRPr>
          </a:p>
          <a:p>
            <a:pPr indent="-317500" lvl="0" marL="457200" rtl="0" algn="l">
              <a:spcBef>
                <a:spcPts val="160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Suboptimal evaluation metrics</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Would require a complete overhaul of internet security</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Costly operations - Will the average desktop be able to handle?</a:t>
            </a:r>
            <a:endParaRPr sz="1400">
              <a:solidFill>
                <a:schemeClr val="accent6"/>
              </a:solidFill>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pic>
        <p:nvPicPr>
          <p:cNvPr id="342" name="Google Shape;342;p27"/>
          <p:cNvPicPr preferRelativeResize="0"/>
          <p:nvPr/>
        </p:nvPicPr>
        <p:blipFill>
          <a:blip r:embed="rId3">
            <a:alphaModFix/>
          </a:blip>
          <a:stretch>
            <a:fillRect/>
          </a:stretch>
        </p:blipFill>
        <p:spPr>
          <a:xfrm>
            <a:off x="5633250" y="1103625"/>
            <a:ext cx="3110575" cy="2732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0" st="0"/>
                                            </p:txEl>
                                          </p:spTgt>
                                        </p:tgtEl>
                                        <p:attrNameLst>
                                          <p:attrName>style.visibility</p:attrName>
                                        </p:attrNameLst>
                                      </p:cBhvr>
                                      <p:to>
                                        <p:strVal val="visible"/>
                                      </p:to>
                                    </p:set>
                                    <p:animEffect filter="fade" transition="in">
                                      <p:cBhvr>
                                        <p:cTn dur="1000"/>
                                        <p:tgtEl>
                                          <p:spTgt spid="3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1" st="1"/>
                                            </p:txEl>
                                          </p:spTgt>
                                        </p:tgtEl>
                                        <p:attrNameLst>
                                          <p:attrName>style.visibility</p:attrName>
                                        </p:attrNameLst>
                                      </p:cBhvr>
                                      <p:to>
                                        <p:strVal val="visible"/>
                                      </p:to>
                                    </p:set>
                                    <p:animEffect filter="fade" transition="in">
                                      <p:cBhvr>
                                        <p:cTn dur="1000"/>
                                        <p:tgtEl>
                                          <p:spTgt spid="3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2" st="2"/>
                                            </p:txEl>
                                          </p:spTgt>
                                        </p:tgtEl>
                                        <p:attrNameLst>
                                          <p:attrName>style.visibility</p:attrName>
                                        </p:attrNameLst>
                                      </p:cBhvr>
                                      <p:to>
                                        <p:strVal val="visible"/>
                                      </p:to>
                                    </p:set>
                                    <p:animEffect filter="fade" transition="in">
                                      <p:cBhvr>
                                        <p:cTn dur="1000"/>
                                        <p:tgtEl>
                                          <p:spTgt spid="3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3" st="3"/>
                                            </p:txEl>
                                          </p:spTgt>
                                        </p:tgtEl>
                                        <p:attrNameLst>
                                          <p:attrName>style.visibility</p:attrName>
                                        </p:attrNameLst>
                                      </p:cBhvr>
                                      <p:to>
                                        <p:strVal val="visible"/>
                                      </p:to>
                                    </p:set>
                                    <p:animEffect filter="fade" transition="in">
                                      <p:cBhvr>
                                        <p:cTn dur="1000"/>
                                        <p:tgtEl>
                                          <p:spTgt spid="34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4" st="4"/>
                                            </p:txEl>
                                          </p:spTgt>
                                        </p:tgtEl>
                                        <p:attrNameLst>
                                          <p:attrName>style.visibility</p:attrName>
                                        </p:attrNameLst>
                                      </p:cBhvr>
                                      <p:to>
                                        <p:strVal val="visible"/>
                                      </p:to>
                                    </p:set>
                                    <p:animEffect filter="fade" transition="in">
                                      <p:cBhvr>
                                        <p:cTn dur="1000"/>
                                        <p:tgtEl>
                                          <p:spTgt spid="34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5" st="5"/>
                                            </p:txEl>
                                          </p:spTgt>
                                        </p:tgtEl>
                                        <p:attrNameLst>
                                          <p:attrName>style.visibility</p:attrName>
                                        </p:attrNameLst>
                                      </p:cBhvr>
                                      <p:to>
                                        <p:strVal val="visible"/>
                                      </p:to>
                                    </p:set>
                                    <p:animEffect filter="fade" transition="in">
                                      <p:cBhvr>
                                        <p:cTn dur="1000"/>
                                        <p:tgtEl>
                                          <p:spTgt spid="34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6" st="6"/>
                                            </p:txEl>
                                          </p:spTgt>
                                        </p:tgtEl>
                                        <p:attrNameLst>
                                          <p:attrName>style.visibility</p:attrName>
                                        </p:attrNameLst>
                                      </p:cBhvr>
                                      <p:to>
                                        <p:strVal val="visible"/>
                                      </p:to>
                                    </p:set>
                                    <p:animEffect filter="fade" transition="in">
                                      <p:cBhvr>
                                        <p:cTn dur="1000"/>
                                        <p:tgtEl>
                                          <p:spTgt spid="34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7" st="7"/>
                                            </p:txEl>
                                          </p:spTgt>
                                        </p:tgtEl>
                                        <p:attrNameLst>
                                          <p:attrName>style.visibility</p:attrName>
                                        </p:attrNameLst>
                                      </p:cBhvr>
                                      <p:to>
                                        <p:strVal val="visible"/>
                                      </p:to>
                                    </p:set>
                                    <p:animEffect filter="fade" transition="in">
                                      <p:cBhvr>
                                        <p:cTn dur="1000"/>
                                        <p:tgtEl>
                                          <p:spTgt spid="34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xEl>
                                              <p:pRg end="8" st="8"/>
                                            </p:txEl>
                                          </p:spTgt>
                                        </p:tgtEl>
                                        <p:attrNameLst>
                                          <p:attrName>style.visibility</p:attrName>
                                        </p:attrNameLst>
                                      </p:cBhvr>
                                      <p:to>
                                        <p:strVal val="visible"/>
                                      </p:to>
                                    </p:set>
                                    <p:animEffect filter="fade" transition="in">
                                      <p:cBhvr>
                                        <p:cTn dur="1000"/>
                                        <p:tgtEl>
                                          <p:spTgt spid="34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6" name="Shape 346"/>
        <p:cNvGrpSpPr/>
        <p:nvPr/>
      </p:nvGrpSpPr>
      <p:grpSpPr>
        <a:xfrm>
          <a:off x="0" y="0"/>
          <a:ext cx="0" cy="0"/>
          <a:chOff x="0" y="0"/>
          <a:chExt cx="0" cy="0"/>
        </a:xfrm>
      </p:grpSpPr>
      <p:sp>
        <p:nvSpPr>
          <p:cNvPr id="347" name="Google Shape;347;p28"/>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was the response?</a:t>
            </a:r>
            <a:endParaRPr/>
          </a:p>
        </p:txBody>
      </p:sp>
      <p:sp>
        <p:nvSpPr>
          <p:cNvPr id="348" name="Google Shape;348;p28"/>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ETSI, partnered with IQC,  has been focused on the practical implementation of quantum-safe primitives since 2015 and has published an ETSI Guide and held yearly workshops,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IETF (focused on promoting voluntary internet standards)  is currently developing RFC protocols compatible with post-quantum cryptography.</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ANSI made some recommendations on lattice-based algorithms.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The research community has already developed some definitions, and are working to ease the transition from theory to practice by keeping the internet community aware of what is going on. </a:t>
            </a:r>
            <a:endParaRPr sz="1400">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0" st="0"/>
                                            </p:txEl>
                                          </p:spTgt>
                                        </p:tgtEl>
                                        <p:attrNameLst>
                                          <p:attrName>style.visibility</p:attrName>
                                        </p:attrNameLst>
                                      </p:cBhvr>
                                      <p:to>
                                        <p:strVal val="visible"/>
                                      </p:to>
                                    </p:set>
                                    <p:animEffect filter="fade" transition="in">
                                      <p:cBhvr>
                                        <p:cTn dur="1000"/>
                                        <p:tgtEl>
                                          <p:spTgt spid="3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1" st="1"/>
                                            </p:txEl>
                                          </p:spTgt>
                                        </p:tgtEl>
                                        <p:attrNameLst>
                                          <p:attrName>style.visibility</p:attrName>
                                        </p:attrNameLst>
                                      </p:cBhvr>
                                      <p:to>
                                        <p:strVal val="visible"/>
                                      </p:to>
                                    </p:set>
                                    <p:animEffect filter="fade" transition="in">
                                      <p:cBhvr>
                                        <p:cTn dur="1000"/>
                                        <p:tgtEl>
                                          <p:spTgt spid="3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2" st="2"/>
                                            </p:txEl>
                                          </p:spTgt>
                                        </p:tgtEl>
                                        <p:attrNameLst>
                                          <p:attrName>style.visibility</p:attrName>
                                        </p:attrNameLst>
                                      </p:cBhvr>
                                      <p:to>
                                        <p:strVal val="visible"/>
                                      </p:to>
                                    </p:set>
                                    <p:animEffect filter="fade" transition="in">
                                      <p:cBhvr>
                                        <p:cTn dur="1000"/>
                                        <p:tgtEl>
                                          <p:spTgt spid="3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3" st="3"/>
                                            </p:txEl>
                                          </p:spTgt>
                                        </p:tgtEl>
                                        <p:attrNameLst>
                                          <p:attrName>style.visibility</p:attrName>
                                        </p:attrNameLst>
                                      </p:cBhvr>
                                      <p:to>
                                        <p:strVal val="visible"/>
                                      </p:to>
                                    </p:set>
                                    <p:animEffect filter="fade" transition="in">
                                      <p:cBhvr>
                                        <p:cTn dur="1000"/>
                                        <p:tgtEl>
                                          <p:spTgt spid="34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4" st="4"/>
                                            </p:txEl>
                                          </p:spTgt>
                                        </p:tgtEl>
                                        <p:attrNameLst>
                                          <p:attrName>style.visibility</p:attrName>
                                        </p:attrNameLst>
                                      </p:cBhvr>
                                      <p:to>
                                        <p:strVal val="visible"/>
                                      </p:to>
                                    </p:set>
                                    <p:animEffect filter="fade" transition="in">
                                      <p:cBhvr>
                                        <p:cTn dur="1000"/>
                                        <p:tgtEl>
                                          <p:spTgt spid="34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5" st="5"/>
                                            </p:txEl>
                                          </p:spTgt>
                                        </p:tgtEl>
                                        <p:attrNameLst>
                                          <p:attrName>style.visibility</p:attrName>
                                        </p:attrNameLst>
                                      </p:cBhvr>
                                      <p:to>
                                        <p:strVal val="visible"/>
                                      </p:to>
                                    </p:set>
                                    <p:animEffect filter="fade" transition="in">
                                      <p:cBhvr>
                                        <p:cTn dur="1000"/>
                                        <p:tgtEl>
                                          <p:spTgt spid="34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6" st="6"/>
                                            </p:txEl>
                                          </p:spTgt>
                                        </p:tgtEl>
                                        <p:attrNameLst>
                                          <p:attrName>style.visibility</p:attrName>
                                        </p:attrNameLst>
                                      </p:cBhvr>
                                      <p:to>
                                        <p:strVal val="visible"/>
                                      </p:to>
                                    </p:set>
                                    <p:animEffect filter="fade" transition="in">
                                      <p:cBhvr>
                                        <p:cTn dur="1000"/>
                                        <p:tgtEl>
                                          <p:spTgt spid="34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9"/>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does a security definition look like?</a:t>
            </a:r>
            <a:endParaRPr/>
          </a:p>
        </p:txBody>
      </p:sp>
      <p:sp>
        <p:nvSpPr>
          <p:cNvPr id="354" name="Google Shape;354;p29"/>
          <p:cNvSpPr txBox="1"/>
          <p:nvPr>
            <p:ph idx="1" type="body"/>
          </p:nvPr>
        </p:nvSpPr>
        <p:spPr>
          <a:xfrm>
            <a:off x="1082275" y="1178725"/>
            <a:ext cx="76617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 security scheme is evaluated for its </a:t>
            </a:r>
            <a:r>
              <a:rPr i="1" lang="en-GB" sz="1400">
                <a:latin typeface="Merriweather"/>
                <a:ea typeface="Merriweather"/>
                <a:cs typeface="Merriweather"/>
                <a:sym typeface="Merriweather"/>
              </a:rPr>
              <a:t>correctness, privacy/ indistinguishability, integrity. </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The IND-CPA Game : Indistinguishability against Chosen Plaintext Attacks</a:t>
            </a:r>
            <a:endParaRPr sz="1400">
              <a:latin typeface="Merriweather"/>
              <a:ea typeface="Merriweather"/>
              <a:cs typeface="Merriweather"/>
              <a:sym typeface="Merriweather"/>
            </a:endParaRPr>
          </a:p>
          <a:p>
            <a:pPr indent="0" lvl="0" marL="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
        <p:nvSpPr>
          <p:cNvPr id="355" name="Google Shape;355;p29"/>
          <p:cNvSpPr/>
          <p:nvPr/>
        </p:nvSpPr>
        <p:spPr>
          <a:xfrm>
            <a:off x="6147200" y="2507500"/>
            <a:ext cx="1943100" cy="2314500"/>
          </a:xfrm>
          <a:prstGeom prst="snip2SameRect">
            <a:avLst>
              <a:gd fmla="val 16667" name="adj1"/>
              <a:gd fmla="val 0" name="adj2"/>
            </a:avLst>
          </a:prstGeom>
          <a:solidFill>
            <a:srgbClr val="FFFFFF"/>
          </a:solidFill>
          <a:ln cap="flat" cmpd="sng" w="381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IND-CPA oracle with input m</a:t>
            </a:r>
            <a:r>
              <a:rPr baseline="-25000" lang="en-GB" sz="1200"/>
              <a:t>0</a:t>
            </a:r>
            <a:r>
              <a:rPr lang="en-GB" sz="1200"/>
              <a:t>, m</a:t>
            </a:r>
            <a:r>
              <a:rPr baseline="-25000" lang="en-GB" sz="1200"/>
              <a:t>1</a:t>
            </a:r>
            <a:r>
              <a:rPr lang="en-GB" sz="1200"/>
              <a: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Choose b from {0,1}</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Return ct </a:t>
            </a:r>
            <a:r>
              <a:rPr lang="en-GB" sz="1200">
                <a:solidFill>
                  <a:srgbClr val="000000"/>
                </a:solidFill>
              </a:rPr>
              <a:t>← </a:t>
            </a:r>
            <a:r>
              <a:rPr lang="en-GB" sz="1200"/>
              <a:t>E</a:t>
            </a:r>
            <a:r>
              <a:rPr baseline="-25000" lang="en-GB" sz="1200"/>
              <a:t>sk</a:t>
            </a:r>
            <a:r>
              <a:rPr lang="en-GB" sz="1200"/>
              <a:t>(m</a:t>
            </a:r>
            <a:r>
              <a:rPr baseline="-25000" lang="en-GB" sz="1200"/>
              <a:t>b</a:t>
            </a:r>
            <a:r>
              <a:rPr lang="en-GB" sz="1200"/>
              <a:t>)</a:t>
            </a:r>
            <a:endParaRPr sz="1200"/>
          </a:p>
          <a:p>
            <a:pPr indent="0" lvl="0" marL="0" rtl="0" algn="l">
              <a:spcBef>
                <a:spcPts val="0"/>
              </a:spcBef>
              <a:spcAft>
                <a:spcPts val="0"/>
              </a:spcAft>
              <a:buNone/>
            </a:pPr>
            <a:r>
              <a:t/>
            </a:r>
            <a:endParaRPr sz="1200"/>
          </a:p>
        </p:txBody>
      </p:sp>
      <p:pic>
        <p:nvPicPr>
          <p:cNvPr id="356" name="Google Shape;356;p29"/>
          <p:cNvPicPr preferRelativeResize="0"/>
          <p:nvPr/>
        </p:nvPicPr>
        <p:blipFill>
          <a:blip r:embed="rId3">
            <a:alphaModFix/>
          </a:blip>
          <a:stretch>
            <a:fillRect/>
          </a:stretch>
        </p:blipFill>
        <p:spPr>
          <a:xfrm>
            <a:off x="6745150" y="2048725"/>
            <a:ext cx="747176" cy="879800"/>
          </a:xfrm>
          <a:prstGeom prst="rect">
            <a:avLst/>
          </a:prstGeom>
          <a:noFill/>
          <a:ln cap="flat" cmpd="sng" w="9525">
            <a:solidFill>
              <a:schemeClr val="accent2"/>
            </a:solidFill>
            <a:prstDash val="solid"/>
            <a:round/>
            <a:headEnd len="sm" w="sm" type="none"/>
            <a:tailEnd len="sm" w="sm" type="none"/>
          </a:ln>
        </p:spPr>
      </p:pic>
      <p:sp>
        <p:nvSpPr>
          <p:cNvPr id="357" name="Google Shape;357;p29"/>
          <p:cNvSpPr/>
          <p:nvPr/>
        </p:nvSpPr>
        <p:spPr>
          <a:xfrm>
            <a:off x="1110825" y="2807500"/>
            <a:ext cx="1943100" cy="2014500"/>
          </a:xfrm>
          <a:prstGeom prst="round2SameRect">
            <a:avLst>
              <a:gd fmla="val 16667" name="adj1"/>
              <a:gd fmla="val 0" name="adj2"/>
            </a:avLst>
          </a:prstGeom>
          <a:solidFill>
            <a:schemeClr val="lt1"/>
          </a:solid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Adversary</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rPr lang="en-GB" sz="1200"/>
              <a:t>Chooses plaintexts </a:t>
            </a:r>
            <a:r>
              <a:rPr lang="en-GB" sz="1200"/>
              <a:t>m</a:t>
            </a:r>
            <a:r>
              <a:rPr baseline="-25000" lang="en-GB" sz="1200"/>
              <a:t>0</a:t>
            </a:r>
            <a:r>
              <a:rPr lang="en-GB" sz="1200"/>
              <a:t>, m</a:t>
            </a:r>
            <a:r>
              <a:rPr baseline="-25000" lang="en-GB" sz="1200"/>
              <a:t>1</a:t>
            </a:r>
            <a:r>
              <a:rPr lang="en-GB" sz="1200"/>
              <a:t> for every query</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rPr lang="en-GB" sz="1200"/>
              <a:t>Wins if it guesses b correctly</a:t>
            </a:r>
            <a:endParaRPr sz="1200"/>
          </a:p>
          <a:p>
            <a:pPr indent="0" lvl="0" marL="0" rtl="0" algn="ctr">
              <a:spcBef>
                <a:spcPts val="0"/>
              </a:spcBef>
              <a:spcAft>
                <a:spcPts val="0"/>
              </a:spcAft>
              <a:buNone/>
            </a:pPr>
            <a:r>
              <a:t/>
            </a:r>
            <a:endParaRPr sz="1200"/>
          </a:p>
        </p:txBody>
      </p:sp>
      <p:pic>
        <p:nvPicPr>
          <p:cNvPr id="358" name="Google Shape;358;p29"/>
          <p:cNvPicPr preferRelativeResize="0"/>
          <p:nvPr/>
        </p:nvPicPr>
        <p:blipFill>
          <a:blip r:embed="rId4">
            <a:alphaModFix/>
          </a:blip>
          <a:stretch>
            <a:fillRect/>
          </a:stretch>
        </p:blipFill>
        <p:spPr>
          <a:xfrm>
            <a:off x="1642474" y="2131849"/>
            <a:ext cx="879800" cy="879800"/>
          </a:xfrm>
          <a:prstGeom prst="rect">
            <a:avLst/>
          </a:prstGeom>
          <a:noFill/>
          <a:ln cap="flat" cmpd="sng" w="9525">
            <a:solidFill>
              <a:srgbClr val="FF0000"/>
            </a:solidFill>
            <a:prstDash val="solid"/>
            <a:round/>
            <a:headEnd len="sm" w="sm" type="none"/>
            <a:tailEnd len="sm" w="sm" type="none"/>
          </a:ln>
        </p:spPr>
      </p:pic>
      <p:sp>
        <p:nvSpPr>
          <p:cNvPr id="359" name="Google Shape;359;p29"/>
          <p:cNvSpPr/>
          <p:nvPr/>
        </p:nvSpPr>
        <p:spPr>
          <a:xfrm>
            <a:off x="3234338" y="3011650"/>
            <a:ext cx="2766300" cy="96600"/>
          </a:xfrm>
          <a:prstGeom prst="lef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9"/>
          <p:cNvSpPr/>
          <p:nvPr/>
        </p:nvSpPr>
        <p:spPr>
          <a:xfrm>
            <a:off x="3234350" y="4470800"/>
            <a:ext cx="2766300" cy="96600"/>
          </a:xfrm>
          <a:prstGeom prst="lef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 name="Google Shape;361;p29"/>
          <p:cNvCxnSpPr/>
          <p:nvPr/>
        </p:nvCxnSpPr>
        <p:spPr>
          <a:xfrm>
            <a:off x="3300425" y="3611175"/>
            <a:ext cx="2678700" cy="21300"/>
          </a:xfrm>
          <a:prstGeom prst="straightConnector1">
            <a:avLst/>
          </a:prstGeom>
          <a:noFill/>
          <a:ln cap="flat" cmpd="sng" w="9525">
            <a:solidFill>
              <a:srgbClr val="FF0000"/>
            </a:solidFill>
            <a:prstDash val="solid"/>
            <a:round/>
            <a:headEnd len="med" w="med" type="none"/>
            <a:tailEnd len="med" w="med" type="triangle"/>
          </a:ln>
        </p:spPr>
      </p:cxnSp>
      <p:cxnSp>
        <p:nvCxnSpPr>
          <p:cNvPr id="362" name="Google Shape;362;p29"/>
          <p:cNvCxnSpPr/>
          <p:nvPr/>
        </p:nvCxnSpPr>
        <p:spPr>
          <a:xfrm rot="10800000">
            <a:off x="3353900" y="4039950"/>
            <a:ext cx="2604000" cy="22200"/>
          </a:xfrm>
          <a:prstGeom prst="straightConnector1">
            <a:avLst/>
          </a:prstGeom>
          <a:noFill/>
          <a:ln cap="flat" cmpd="sng" w="9525">
            <a:solidFill>
              <a:srgbClr val="FF0000"/>
            </a:solidFill>
            <a:prstDash val="solid"/>
            <a:round/>
            <a:headEnd len="med" w="med" type="none"/>
            <a:tailEnd len="med" w="med" type="triangle"/>
          </a:ln>
        </p:spPr>
      </p:cxnSp>
      <p:sp>
        <p:nvSpPr>
          <p:cNvPr id="363" name="Google Shape;363;p29"/>
          <p:cNvSpPr txBox="1"/>
          <p:nvPr/>
        </p:nvSpPr>
        <p:spPr>
          <a:xfrm>
            <a:off x="3950550" y="2657650"/>
            <a:ext cx="1242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Learning Queries</a:t>
            </a:r>
            <a:endParaRPr sz="1100">
              <a:solidFill>
                <a:schemeClr val="lt1"/>
              </a:solidFill>
              <a:latin typeface="Lato"/>
              <a:ea typeface="Lato"/>
              <a:cs typeface="Lato"/>
              <a:sym typeface="Lato"/>
            </a:endParaRPr>
          </a:p>
        </p:txBody>
      </p:sp>
      <p:sp>
        <p:nvSpPr>
          <p:cNvPr id="364" name="Google Shape;364;p29"/>
          <p:cNvSpPr txBox="1"/>
          <p:nvPr/>
        </p:nvSpPr>
        <p:spPr>
          <a:xfrm>
            <a:off x="3979075" y="4586488"/>
            <a:ext cx="1242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Learning Queries</a:t>
            </a:r>
            <a:endParaRPr sz="1100">
              <a:solidFill>
                <a:schemeClr val="lt1"/>
              </a:solidFill>
              <a:latin typeface="Lato"/>
              <a:ea typeface="Lato"/>
              <a:cs typeface="Lato"/>
              <a:sym typeface="Lato"/>
            </a:endParaRPr>
          </a:p>
        </p:txBody>
      </p:sp>
      <p:sp>
        <p:nvSpPr>
          <p:cNvPr id="365" name="Google Shape;365;p29"/>
          <p:cNvSpPr txBox="1"/>
          <p:nvPr/>
        </p:nvSpPr>
        <p:spPr>
          <a:xfrm>
            <a:off x="3182550" y="3670375"/>
            <a:ext cx="296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Challenge</a:t>
            </a:r>
            <a:r>
              <a:rPr lang="en-GB" sz="1100">
                <a:solidFill>
                  <a:schemeClr val="lt1"/>
                </a:solidFill>
                <a:latin typeface="Lato"/>
                <a:ea typeface="Lato"/>
                <a:cs typeface="Lato"/>
                <a:sym typeface="Lato"/>
              </a:rPr>
              <a:t> Queries; response depends on b </a:t>
            </a:r>
            <a:endParaRPr sz="11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0" st="0"/>
                                            </p:txEl>
                                          </p:spTgt>
                                        </p:tgtEl>
                                        <p:attrNameLst>
                                          <p:attrName>style.visibility</p:attrName>
                                        </p:attrNameLst>
                                      </p:cBhvr>
                                      <p:to>
                                        <p:strVal val="visible"/>
                                      </p:to>
                                    </p:set>
                                    <p:animEffect filter="fade" transition="in">
                                      <p:cBhvr>
                                        <p:cTn dur="1000"/>
                                        <p:tgtEl>
                                          <p:spTgt spid="3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1" st="1"/>
                                            </p:txEl>
                                          </p:spTgt>
                                        </p:tgtEl>
                                        <p:attrNameLst>
                                          <p:attrName>style.visibility</p:attrName>
                                        </p:attrNameLst>
                                      </p:cBhvr>
                                      <p:to>
                                        <p:strVal val="visible"/>
                                      </p:to>
                                    </p:set>
                                    <p:animEffect filter="fade" transition="in">
                                      <p:cBhvr>
                                        <p:cTn dur="1000"/>
                                        <p:tgtEl>
                                          <p:spTgt spid="3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2" st="2"/>
                                            </p:txEl>
                                          </p:spTgt>
                                        </p:tgtEl>
                                        <p:attrNameLst>
                                          <p:attrName>style.visibility</p:attrName>
                                        </p:attrNameLst>
                                      </p:cBhvr>
                                      <p:to>
                                        <p:strVal val="visible"/>
                                      </p:to>
                                    </p:set>
                                    <p:animEffect filter="fade" transition="in">
                                      <p:cBhvr>
                                        <p:cTn dur="1000"/>
                                        <p:tgtEl>
                                          <p:spTgt spid="35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3" st="3"/>
                                            </p:txEl>
                                          </p:spTgt>
                                        </p:tgtEl>
                                        <p:attrNameLst>
                                          <p:attrName>style.visibility</p:attrName>
                                        </p:attrNameLst>
                                      </p:cBhvr>
                                      <p:to>
                                        <p:strVal val="visible"/>
                                      </p:to>
                                    </p:set>
                                    <p:animEffect filter="fade" transition="in">
                                      <p:cBhvr>
                                        <p:cTn dur="1000"/>
                                        <p:tgtEl>
                                          <p:spTgt spid="35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4" st="4"/>
                                            </p:txEl>
                                          </p:spTgt>
                                        </p:tgtEl>
                                        <p:attrNameLst>
                                          <p:attrName>style.visibility</p:attrName>
                                        </p:attrNameLst>
                                      </p:cBhvr>
                                      <p:to>
                                        <p:strVal val="visible"/>
                                      </p:to>
                                    </p:set>
                                    <p:animEffect filter="fade" transition="in">
                                      <p:cBhvr>
                                        <p:cTn dur="1000"/>
                                        <p:tgtEl>
                                          <p:spTgt spid="35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5" st="5"/>
                                            </p:txEl>
                                          </p:spTgt>
                                        </p:tgtEl>
                                        <p:attrNameLst>
                                          <p:attrName>style.visibility</p:attrName>
                                        </p:attrNameLst>
                                      </p:cBhvr>
                                      <p:to>
                                        <p:strVal val="visible"/>
                                      </p:to>
                                    </p:set>
                                    <p:animEffect filter="fade" transition="in">
                                      <p:cBhvr>
                                        <p:cTn dur="1000"/>
                                        <p:tgtEl>
                                          <p:spTgt spid="35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par>
                                <p:cTn fill="hold" nodeType="with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par>
                                <p:cTn fill="hold" nodeType="with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par>
                                <p:cTn fill="hold" nodeType="with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par>
                                <p:cTn fill="hold" nodeType="with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par>
                                <p:cTn fill="hold" nodeType="with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par>
                                <p:cTn fill="hold" nodeType="with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000"/>
                                        <p:tgtEl>
                                          <p:spTgt spid="362"/>
                                        </p:tgtEl>
                                      </p:cBhvr>
                                    </p:animEffect>
                                  </p:childTnLst>
                                </p:cTn>
                              </p:par>
                              <p:par>
                                <p:cTn fill="hold" nodeType="with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1000"/>
                                        <p:tgtEl>
                                          <p:spTgt spid="363"/>
                                        </p:tgtEl>
                                      </p:cBhvr>
                                    </p:animEffect>
                                  </p:childTnLst>
                                </p:cTn>
                              </p:par>
                              <p:par>
                                <p:cTn fill="hold" nodeType="with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0"/>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Connecting the Dots</a:t>
            </a:r>
            <a:endParaRPr/>
          </a:p>
        </p:txBody>
      </p:sp>
      <p:pic>
        <p:nvPicPr>
          <p:cNvPr id="371" name="Google Shape;371;p30"/>
          <p:cNvPicPr preferRelativeResize="0"/>
          <p:nvPr/>
        </p:nvPicPr>
        <p:blipFill>
          <a:blip r:embed="rId3">
            <a:alphaModFix/>
          </a:blip>
          <a:stretch>
            <a:fillRect/>
          </a:stretch>
        </p:blipFill>
        <p:spPr>
          <a:xfrm>
            <a:off x="1592949" y="1007249"/>
            <a:ext cx="879800" cy="879800"/>
          </a:xfrm>
          <a:prstGeom prst="rect">
            <a:avLst/>
          </a:prstGeom>
          <a:noFill/>
          <a:ln cap="flat" cmpd="sng" w="9525">
            <a:solidFill>
              <a:srgbClr val="FF0000"/>
            </a:solidFill>
            <a:prstDash val="solid"/>
            <a:round/>
            <a:headEnd len="sm" w="sm" type="none"/>
            <a:tailEnd len="sm" w="sm" type="none"/>
          </a:ln>
        </p:spPr>
      </p:pic>
      <p:sp>
        <p:nvSpPr>
          <p:cNvPr id="372" name="Google Shape;372;p30"/>
          <p:cNvSpPr txBox="1"/>
          <p:nvPr/>
        </p:nvSpPr>
        <p:spPr>
          <a:xfrm>
            <a:off x="2701513" y="954550"/>
            <a:ext cx="16503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Parameters:</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 Query Type</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 Computational             Resources</a:t>
            </a:r>
            <a:endParaRPr sz="1300">
              <a:solidFill>
                <a:schemeClr val="lt1"/>
              </a:solidFill>
              <a:latin typeface="Lato"/>
              <a:ea typeface="Lato"/>
              <a:cs typeface="Lato"/>
              <a:sym typeface="Lato"/>
            </a:endParaRPr>
          </a:p>
        </p:txBody>
      </p:sp>
      <p:pic>
        <p:nvPicPr>
          <p:cNvPr id="373" name="Google Shape;373;p30"/>
          <p:cNvPicPr preferRelativeResize="0"/>
          <p:nvPr/>
        </p:nvPicPr>
        <p:blipFill>
          <a:blip r:embed="rId4">
            <a:alphaModFix/>
          </a:blip>
          <a:stretch>
            <a:fillRect/>
          </a:stretch>
        </p:blipFill>
        <p:spPr>
          <a:xfrm>
            <a:off x="4782475" y="954550"/>
            <a:ext cx="747176" cy="879800"/>
          </a:xfrm>
          <a:prstGeom prst="rect">
            <a:avLst/>
          </a:prstGeom>
          <a:noFill/>
          <a:ln cap="flat" cmpd="sng" w="9525">
            <a:solidFill>
              <a:schemeClr val="accent2"/>
            </a:solidFill>
            <a:prstDash val="solid"/>
            <a:round/>
            <a:headEnd len="sm" w="sm" type="none"/>
            <a:tailEnd len="sm" w="sm" type="none"/>
          </a:ln>
        </p:spPr>
      </p:pic>
      <p:sp>
        <p:nvSpPr>
          <p:cNvPr id="374" name="Google Shape;374;p30"/>
          <p:cNvSpPr txBox="1"/>
          <p:nvPr/>
        </p:nvSpPr>
        <p:spPr>
          <a:xfrm>
            <a:off x="5781938" y="901850"/>
            <a:ext cx="18192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Parameters:</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 Model of Scheme</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 Output of Challenge Queries</a:t>
            </a:r>
            <a:endParaRPr sz="1300">
              <a:solidFill>
                <a:schemeClr val="lt1"/>
              </a:solidFill>
              <a:latin typeface="Lato"/>
              <a:ea typeface="Lato"/>
              <a:cs typeface="Lato"/>
              <a:sym typeface="Lato"/>
            </a:endParaRPr>
          </a:p>
        </p:txBody>
      </p:sp>
      <p:pic>
        <p:nvPicPr>
          <p:cNvPr id="375" name="Google Shape;375;p30"/>
          <p:cNvPicPr preferRelativeResize="0"/>
          <p:nvPr/>
        </p:nvPicPr>
        <p:blipFill>
          <a:blip r:embed="rId5">
            <a:alphaModFix/>
          </a:blip>
          <a:stretch>
            <a:fillRect/>
          </a:stretch>
        </p:blipFill>
        <p:spPr>
          <a:xfrm>
            <a:off x="956275" y="2196675"/>
            <a:ext cx="888475" cy="958400"/>
          </a:xfrm>
          <a:prstGeom prst="rect">
            <a:avLst/>
          </a:prstGeom>
          <a:noFill/>
          <a:ln>
            <a:noFill/>
          </a:ln>
        </p:spPr>
      </p:pic>
      <p:pic>
        <p:nvPicPr>
          <p:cNvPr id="376" name="Google Shape;376;p30"/>
          <p:cNvPicPr preferRelativeResize="0"/>
          <p:nvPr/>
        </p:nvPicPr>
        <p:blipFill rotWithShape="1">
          <a:blip r:embed="rId6">
            <a:alphaModFix/>
          </a:blip>
          <a:srcRect b="20612" l="23955" r="25042" t="19099"/>
          <a:stretch/>
        </p:blipFill>
        <p:spPr>
          <a:xfrm>
            <a:off x="4195275" y="2196650"/>
            <a:ext cx="753437" cy="890648"/>
          </a:xfrm>
          <a:prstGeom prst="rect">
            <a:avLst/>
          </a:prstGeom>
          <a:noFill/>
          <a:ln>
            <a:noFill/>
          </a:ln>
        </p:spPr>
      </p:pic>
      <p:pic>
        <p:nvPicPr>
          <p:cNvPr id="377" name="Google Shape;377;p30"/>
          <p:cNvPicPr preferRelativeResize="0"/>
          <p:nvPr/>
        </p:nvPicPr>
        <p:blipFill>
          <a:blip r:embed="rId7">
            <a:alphaModFix/>
          </a:blip>
          <a:stretch>
            <a:fillRect/>
          </a:stretch>
        </p:blipFill>
        <p:spPr>
          <a:xfrm>
            <a:off x="6911200" y="2231638"/>
            <a:ext cx="888475" cy="888475"/>
          </a:xfrm>
          <a:prstGeom prst="rect">
            <a:avLst/>
          </a:prstGeom>
          <a:noFill/>
          <a:ln>
            <a:noFill/>
          </a:ln>
        </p:spPr>
      </p:pic>
      <p:sp>
        <p:nvSpPr>
          <p:cNvPr id="378" name="Google Shape;378;p30"/>
          <p:cNvSpPr txBox="1"/>
          <p:nvPr/>
        </p:nvSpPr>
        <p:spPr>
          <a:xfrm>
            <a:off x="278600" y="3344200"/>
            <a:ext cx="30855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rgbClr val="FF0000"/>
                </a:solidFill>
                <a:latin typeface="Lato"/>
                <a:ea typeface="Lato"/>
                <a:cs typeface="Lato"/>
                <a:sym typeface="Lato"/>
              </a:rPr>
              <a:t>Quantum Broken Schemes</a:t>
            </a:r>
            <a:endParaRPr sz="1500">
              <a:solidFill>
                <a:srgbClr val="FF0000"/>
              </a:solidFill>
              <a:latin typeface="Lato"/>
              <a:ea typeface="Lato"/>
              <a:cs typeface="Lato"/>
              <a:sym typeface="Lato"/>
            </a:endParaRPr>
          </a:p>
          <a:p>
            <a:pPr indent="0" lvl="0" marL="0" rtl="0" algn="l">
              <a:spcBef>
                <a:spcPts val="0"/>
              </a:spcBef>
              <a:spcAft>
                <a:spcPts val="0"/>
              </a:spcAft>
              <a:buNone/>
            </a:pPr>
            <a:r>
              <a:t/>
            </a:r>
            <a:endParaRPr sz="1500">
              <a:solidFill>
                <a:srgbClr val="FF0000"/>
              </a:solidFill>
              <a:latin typeface="Lato"/>
              <a:ea typeface="Lato"/>
              <a:cs typeface="Lato"/>
              <a:sym typeface="Lato"/>
            </a:endParaRPr>
          </a:p>
          <a:p>
            <a:pPr indent="0" lvl="0" marL="0" rtl="0" algn="l">
              <a:spcBef>
                <a:spcPts val="0"/>
              </a:spcBef>
              <a:spcAft>
                <a:spcPts val="0"/>
              </a:spcAft>
              <a:buNone/>
            </a:pPr>
            <a:r>
              <a:rPr lang="en-GB" sz="1500">
                <a:solidFill>
                  <a:srgbClr val="FF0000"/>
                </a:solidFill>
                <a:latin typeface="Lato"/>
                <a:ea typeface="Lato"/>
                <a:cs typeface="Lato"/>
                <a:sym typeface="Lato"/>
              </a:rPr>
              <a:t>Safe only against adversaries with:</a:t>
            </a:r>
            <a:endParaRPr sz="1500">
              <a:solidFill>
                <a:srgbClr val="FF0000"/>
              </a:solidFill>
              <a:latin typeface="Lato"/>
              <a:ea typeface="Lato"/>
              <a:cs typeface="Lato"/>
              <a:sym typeface="Lato"/>
            </a:endParaRPr>
          </a:p>
          <a:p>
            <a:pPr indent="-323850" lvl="0" marL="457200" rtl="0" algn="l">
              <a:spcBef>
                <a:spcPts val="0"/>
              </a:spcBef>
              <a:spcAft>
                <a:spcPts val="0"/>
              </a:spcAft>
              <a:buClr>
                <a:srgbClr val="FF0000"/>
              </a:buClr>
              <a:buSzPts val="1500"/>
              <a:buFont typeface="Lato"/>
              <a:buChar char="❏"/>
            </a:pPr>
            <a:r>
              <a:rPr lang="en-GB" sz="1500">
                <a:solidFill>
                  <a:srgbClr val="FF0000"/>
                </a:solidFill>
                <a:latin typeface="Lato"/>
                <a:ea typeface="Lato"/>
                <a:cs typeface="Lato"/>
                <a:sym typeface="Lato"/>
              </a:rPr>
              <a:t>Classical Resources</a:t>
            </a:r>
            <a:endParaRPr sz="1500">
              <a:solidFill>
                <a:srgbClr val="FF0000"/>
              </a:solidFill>
              <a:latin typeface="Lato"/>
              <a:ea typeface="Lato"/>
              <a:cs typeface="Lato"/>
              <a:sym typeface="Lato"/>
            </a:endParaRPr>
          </a:p>
          <a:p>
            <a:pPr indent="-323850" lvl="0" marL="457200" rtl="0" algn="l">
              <a:spcBef>
                <a:spcPts val="0"/>
              </a:spcBef>
              <a:spcAft>
                <a:spcPts val="0"/>
              </a:spcAft>
              <a:buClr>
                <a:srgbClr val="FF0000"/>
              </a:buClr>
              <a:buSzPts val="1500"/>
              <a:buFont typeface="Lato"/>
              <a:buChar char="❏"/>
            </a:pPr>
            <a:r>
              <a:rPr lang="en-GB" sz="1500">
                <a:solidFill>
                  <a:srgbClr val="FF0000"/>
                </a:solidFill>
                <a:latin typeface="Lato"/>
                <a:ea typeface="Lato"/>
                <a:cs typeface="Lato"/>
                <a:sym typeface="Lato"/>
              </a:rPr>
              <a:t>Classical Queries</a:t>
            </a:r>
            <a:endParaRPr sz="1500">
              <a:solidFill>
                <a:srgbClr val="FF0000"/>
              </a:solidFill>
              <a:latin typeface="Lato"/>
              <a:ea typeface="Lato"/>
              <a:cs typeface="Lato"/>
              <a:sym typeface="Lato"/>
            </a:endParaRPr>
          </a:p>
        </p:txBody>
      </p:sp>
      <p:pic>
        <p:nvPicPr>
          <p:cNvPr id="379" name="Google Shape;379;p30"/>
          <p:cNvPicPr preferRelativeResize="0"/>
          <p:nvPr/>
        </p:nvPicPr>
        <p:blipFill rotWithShape="1">
          <a:blip r:embed="rId8">
            <a:alphaModFix/>
          </a:blip>
          <a:srcRect b="17810" l="13115" r="10676" t="11821"/>
          <a:stretch/>
        </p:blipFill>
        <p:spPr>
          <a:xfrm>
            <a:off x="4361513" y="2196650"/>
            <a:ext cx="420950" cy="415550"/>
          </a:xfrm>
          <a:prstGeom prst="rect">
            <a:avLst/>
          </a:prstGeom>
          <a:noFill/>
          <a:ln>
            <a:noFill/>
          </a:ln>
        </p:spPr>
      </p:pic>
      <p:sp>
        <p:nvSpPr>
          <p:cNvPr id="380" name="Google Shape;380;p30"/>
          <p:cNvSpPr txBox="1"/>
          <p:nvPr/>
        </p:nvSpPr>
        <p:spPr>
          <a:xfrm>
            <a:off x="3412725" y="3344200"/>
            <a:ext cx="26760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rgbClr val="FFFF00"/>
                </a:solidFill>
                <a:latin typeface="Lato"/>
                <a:ea typeface="Lato"/>
                <a:cs typeface="Lato"/>
                <a:sym typeface="Lato"/>
              </a:rPr>
              <a:t>Quantum Safe Schemes</a:t>
            </a:r>
            <a:endParaRPr sz="1500">
              <a:solidFill>
                <a:srgbClr val="FFFF00"/>
              </a:solidFill>
              <a:latin typeface="Lato"/>
              <a:ea typeface="Lato"/>
              <a:cs typeface="Lato"/>
              <a:sym typeface="Lato"/>
            </a:endParaRPr>
          </a:p>
          <a:p>
            <a:pPr indent="0" lvl="0" marL="0" rtl="0" algn="l">
              <a:spcBef>
                <a:spcPts val="0"/>
              </a:spcBef>
              <a:spcAft>
                <a:spcPts val="0"/>
              </a:spcAft>
              <a:buNone/>
            </a:pPr>
            <a:r>
              <a:t/>
            </a:r>
            <a:endParaRPr sz="1500">
              <a:solidFill>
                <a:srgbClr val="FFFF00"/>
              </a:solidFill>
              <a:latin typeface="Lato"/>
              <a:ea typeface="Lato"/>
              <a:cs typeface="Lato"/>
              <a:sym typeface="Lato"/>
            </a:endParaRPr>
          </a:p>
          <a:p>
            <a:pPr indent="0" lvl="0" marL="0" rtl="0" algn="l">
              <a:spcBef>
                <a:spcPts val="0"/>
              </a:spcBef>
              <a:spcAft>
                <a:spcPts val="0"/>
              </a:spcAft>
              <a:buNone/>
            </a:pPr>
            <a:r>
              <a:rPr lang="en-GB" sz="1500">
                <a:solidFill>
                  <a:srgbClr val="FFFF00"/>
                </a:solidFill>
                <a:latin typeface="Lato"/>
                <a:ea typeface="Lato"/>
                <a:cs typeface="Lato"/>
                <a:sym typeface="Lato"/>
              </a:rPr>
              <a:t>Safe  against adversaries with:</a:t>
            </a:r>
            <a:endParaRPr sz="1500">
              <a:solidFill>
                <a:srgbClr val="FFFF00"/>
              </a:solidFill>
              <a:latin typeface="Lato"/>
              <a:ea typeface="Lato"/>
              <a:cs typeface="Lato"/>
              <a:sym typeface="Lato"/>
            </a:endParaRPr>
          </a:p>
          <a:p>
            <a:pPr indent="-323850" lvl="0" marL="457200" rtl="0" algn="l">
              <a:spcBef>
                <a:spcPts val="0"/>
              </a:spcBef>
              <a:spcAft>
                <a:spcPts val="0"/>
              </a:spcAft>
              <a:buClr>
                <a:srgbClr val="FFFF00"/>
              </a:buClr>
              <a:buSzPts val="1500"/>
              <a:buFont typeface="Lato"/>
              <a:buChar char="❏"/>
            </a:pPr>
            <a:r>
              <a:rPr lang="en-GB" sz="1500">
                <a:solidFill>
                  <a:srgbClr val="FFFF00"/>
                </a:solidFill>
                <a:latin typeface="Lato"/>
                <a:ea typeface="Lato"/>
                <a:cs typeface="Lato"/>
                <a:sym typeface="Lato"/>
              </a:rPr>
              <a:t>Quantum Resources</a:t>
            </a:r>
            <a:endParaRPr sz="1500">
              <a:solidFill>
                <a:srgbClr val="FFFF00"/>
              </a:solidFill>
              <a:latin typeface="Lato"/>
              <a:ea typeface="Lato"/>
              <a:cs typeface="Lato"/>
              <a:sym typeface="Lato"/>
            </a:endParaRPr>
          </a:p>
          <a:p>
            <a:pPr indent="-323850" lvl="0" marL="457200" rtl="0" algn="l">
              <a:spcBef>
                <a:spcPts val="0"/>
              </a:spcBef>
              <a:spcAft>
                <a:spcPts val="0"/>
              </a:spcAft>
              <a:buClr>
                <a:srgbClr val="FFFF00"/>
              </a:buClr>
              <a:buSzPts val="1500"/>
              <a:buFont typeface="Lato"/>
              <a:buChar char="❏"/>
            </a:pPr>
            <a:r>
              <a:rPr lang="en-GB" sz="1500">
                <a:solidFill>
                  <a:srgbClr val="FFFF00"/>
                </a:solidFill>
                <a:latin typeface="Lato"/>
                <a:ea typeface="Lato"/>
                <a:cs typeface="Lato"/>
                <a:sym typeface="Lato"/>
              </a:rPr>
              <a:t>Classical Queries</a:t>
            </a:r>
            <a:endParaRPr sz="1500">
              <a:solidFill>
                <a:srgbClr val="FFFF00"/>
              </a:solidFill>
              <a:latin typeface="Lato"/>
              <a:ea typeface="Lato"/>
              <a:cs typeface="Lato"/>
              <a:sym typeface="Lato"/>
            </a:endParaRPr>
          </a:p>
        </p:txBody>
      </p:sp>
      <p:sp>
        <p:nvSpPr>
          <p:cNvPr id="381" name="Google Shape;381;p30"/>
          <p:cNvSpPr txBox="1"/>
          <p:nvPr/>
        </p:nvSpPr>
        <p:spPr>
          <a:xfrm>
            <a:off x="6239400" y="3344200"/>
            <a:ext cx="26760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rgbClr val="00FF00"/>
                </a:solidFill>
                <a:latin typeface="Lato"/>
                <a:ea typeface="Lato"/>
                <a:cs typeface="Lato"/>
                <a:sym typeface="Lato"/>
              </a:rPr>
              <a:t>Quantum Secure Schemes</a:t>
            </a:r>
            <a:endParaRPr sz="1500">
              <a:solidFill>
                <a:srgbClr val="00FF00"/>
              </a:solidFill>
              <a:latin typeface="Lato"/>
              <a:ea typeface="Lato"/>
              <a:cs typeface="Lato"/>
              <a:sym typeface="Lato"/>
            </a:endParaRPr>
          </a:p>
          <a:p>
            <a:pPr indent="0" lvl="0" marL="0" rtl="0" algn="l">
              <a:spcBef>
                <a:spcPts val="0"/>
              </a:spcBef>
              <a:spcAft>
                <a:spcPts val="0"/>
              </a:spcAft>
              <a:buNone/>
            </a:pPr>
            <a:r>
              <a:t/>
            </a:r>
            <a:endParaRPr sz="1500">
              <a:solidFill>
                <a:srgbClr val="00FF00"/>
              </a:solidFill>
              <a:latin typeface="Lato"/>
              <a:ea typeface="Lato"/>
              <a:cs typeface="Lato"/>
              <a:sym typeface="Lato"/>
            </a:endParaRPr>
          </a:p>
          <a:p>
            <a:pPr indent="0" lvl="0" marL="0" rtl="0" algn="l">
              <a:spcBef>
                <a:spcPts val="0"/>
              </a:spcBef>
              <a:spcAft>
                <a:spcPts val="0"/>
              </a:spcAft>
              <a:buNone/>
            </a:pPr>
            <a:r>
              <a:rPr lang="en-GB" sz="1500">
                <a:solidFill>
                  <a:srgbClr val="00FF00"/>
                </a:solidFill>
                <a:latin typeface="Lato"/>
                <a:ea typeface="Lato"/>
                <a:cs typeface="Lato"/>
                <a:sym typeface="Lato"/>
              </a:rPr>
              <a:t>Safe  against adversaries with:</a:t>
            </a:r>
            <a:endParaRPr sz="1500">
              <a:solidFill>
                <a:srgbClr val="00FF00"/>
              </a:solidFill>
              <a:latin typeface="Lato"/>
              <a:ea typeface="Lato"/>
              <a:cs typeface="Lato"/>
              <a:sym typeface="Lato"/>
            </a:endParaRPr>
          </a:p>
          <a:p>
            <a:pPr indent="-323850" lvl="0" marL="457200" rtl="0" algn="l">
              <a:spcBef>
                <a:spcPts val="0"/>
              </a:spcBef>
              <a:spcAft>
                <a:spcPts val="0"/>
              </a:spcAft>
              <a:buClr>
                <a:srgbClr val="00FF00"/>
              </a:buClr>
              <a:buSzPts val="1500"/>
              <a:buFont typeface="Lato"/>
              <a:buChar char="❏"/>
            </a:pPr>
            <a:r>
              <a:rPr lang="en-GB" sz="1500">
                <a:solidFill>
                  <a:srgbClr val="00FF00"/>
                </a:solidFill>
                <a:latin typeface="Lato"/>
                <a:ea typeface="Lato"/>
                <a:cs typeface="Lato"/>
                <a:sym typeface="Lato"/>
              </a:rPr>
              <a:t>Quantum Resources</a:t>
            </a:r>
            <a:endParaRPr sz="1500">
              <a:solidFill>
                <a:srgbClr val="00FF00"/>
              </a:solidFill>
              <a:latin typeface="Lato"/>
              <a:ea typeface="Lato"/>
              <a:cs typeface="Lato"/>
              <a:sym typeface="Lato"/>
            </a:endParaRPr>
          </a:p>
          <a:p>
            <a:pPr indent="-323850" lvl="0" marL="457200" rtl="0" algn="l">
              <a:spcBef>
                <a:spcPts val="0"/>
              </a:spcBef>
              <a:spcAft>
                <a:spcPts val="0"/>
              </a:spcAft>
              <a:buClr>
                <a:srgbClr val="00FF00"/>
              </a:buClr>
              <a:buSzPts val="1500"/>
              <a:buFont typeface="Lato"/>
              <a:buChar char="❏"/>
            </a:pPr>
            <a:r>
              <a:rPr lang="en-GB" sz="1500">
                <a:solidFill>
                  <a:srgbClr val="00FF00"/>
                </a:solidFill>
                <a:latin typeface="Lato"/>
                <a:ea typeface="Lato"/>
                <a:cs typeface="Lato"/>
                <a:sym typeface="Lato"/>
              </a:rPr>
              <a:t>Quantum Queries</a:t>
            </a:r>
            <a:endParaRPr sz="1500">
              <a:solidFill>
                <a:srgbClr val="00FF00"/>
              </a:solidFill>
              <a:latin typeface="Lato"/>
              <a:ea typeface="Lato"/>
              <a:cs typeface="Lato"/>
              <a:sym typeface="Lato"/>
            </a:endParaRPr>
          </a:p>
          <a:p>
            <a:pPr indent="0" lvl="0" marL="0" rtl="0" algn="l">
              <a:spcBef>
                <a:spcPts val="0"/>
              </a:spcBef>
              <a:spcAft>
                <a:spcPts val="0"/>
              </a:spcAft>
              <a:buNone/>
            </a:pPr>
            <a:r>
              <a:t/>
            </a:r>
            <a:endParaRPr sz="1500">
              <a:solidFill>
                <a:srgbClr val="00FF00"/>
              </a:solidFill>
              <a:latin typeface="Lato"/>
              <a:ea typeface="Lato"/>
              <a:cs typeface="Lato"/>
              <a:sym typeface="Lato"/>
            </a:endParaRPr>
          </a:p>
          <a:p>
            <a:pPr indent="0" lvl="0" marL="0" rtl="0" algn="l">
              <a:spcBef>
                <a:spcPts val="0"/>
              </a:spcBef>
              <a:spcAft>
                <a:spcPts val="0"/>
              </a:spcAft>
              <a:buNone/>
            </a:pPr>
            <a:r>
              <a:t/>
            </a:r>
            <a:endParaRPr sz="1500">
              <a:solidFill>
                <a:srgbClr val="00FF00"/>
              </a:solidFill>
              <a:latin typeface="Lato"/>
              <a:ea typeface="Lato"/>
              <a:cs typeface="Lato"/>
              <a:sym typeface="Lato"/>
            </a:endParaRPr>
          </a:p>
        </p:txBody>
      </p:sp>
      <p:pic>
        <p:nvPicPr>
          <p:cNvPr id="382" name="Google Shape;382;p30"/>
          <p:cNvPicPr preferRelativeResize="0"/>
          <p:nvPr/>
        </p:nvPicPr>
        <p:blipFill rotWithShape="1">
          <a:blip r:embed="rId9">
            <a:alphaModFix/>
          </a:blip>
          <a:srcRect b="18852" l="11577" r="12847" t="10406"/>
          <a:stretch/>
        </p:blipFill>
        <p:spPr>
          <a:xfrm>
            <a:off x="8021500" y="1403175"/>
            <a:ext cx="747175" cy="754399"/>
          </a:xfrm>
          <a:prstGeom prst="rect">
            <a:avLst/>
          </a:prstGeom>
          <a:noFill/>
          <a:ln>
            <a:noFill/>
          </a:ln>
        </p:spPr>
      </p:pic>
      <p:sp>
        <p:nvSpPr>
          <p:cNvPr id="383" name="Google Shape;383;p30"/>
          <p:cNvSpPr/>
          <p:nvPr/>
        </p:nvSpPr>
        <p:spPr>
          <a:xfrm rot="10800000">
            <a:off x="7972200" y="2282400"/>
            <a:ext cx="364200" cy="415500"/>
          </a:xfrm>
          <a:prstGeom prst="bentArrow">
            <a:avLst>
              <a:gd fmla="val 25000" name="adj1"/>
              <a:gd fmla="val 25000" name="adj2"/>
              <a:gd fmla="val 25000" name="adj3"/>
              <a:gd fmla="val 43750" name="adj4"/>
            </a:avLst>
          </a:prstGeom>
          <a:solidFill>
            <a:srgbClr val="FF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txBox="1"/>
          <p:nvPr/>
        </p:nvSpPr>
        <p:spPr>
          <a:xfrm>
            <a:off x="6543150" y="37650"/>
            <a:ext cx="25008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solidFill>
                  <a:srgbClr val="9900FF"/>
                </a:solidFill>
                <a:latin typeface="Caveat Medium"/>
                <a:ea typeface="Caveat Medium"/>
                <a:cs typeface="Caveat Medium"/>
                <a:sym typeface="Caveat Medium"/>
              </a:rPr>
              <a:t>Also need a suitable definition</a:t>
            </a:r>
            <a:endParaRPr sz="1700">
              <a:solidFill>
                <a:srgbClr val="9900FF"/>
              </a:solidFill>
              <a:latin typeface="Caveat Medium"/>
              <a:ea typeface="Caveat Medium"/>
              <a:cs typeface="Caveat Medium"/>
              <a:sym typeface="Caveat Medium"/>
            </a:endParaRPr>
          </a:p>
          <a:p>
            <a:pPr indent="0" lvl="0" marL="0" rtl="0" algn="l">
              <a:spcBef>
                <a:spcPts val="0"/>
              </a:spcBef>
              <a:spcAft>
                <a:spcPts val="0"/>
              </a:spcAft>
              <a:buNone/>
            </a:pPr>
            <a:r>
              <a:rPr lang="en-GB" sz="1700">
                <a:solidFill>
                  <a:srgbClr val="9900FF"/>
                </a:solidFill>
                <a:latin typeface="Caveat Medium"/>
                <a:ea typeface="Caveat Medium"/>
                <a:cs typeface="Caveat Medium"/>
                <a:sym typeface="Caveat Medium"/>
              </a:rPr>
              <a:t>Play with this ?</a:t>
            </a:r>
            <a:endParaRPr sz="1700">
              <a:solidFill>
                <a:srgbClr val="9900FF"/>
              </a:solidFill>
              <a:latin typeface="Caveat Medium"/>
              <a:ea typeface="Caveat Medium"/>
              <a:cs typeface="Caveat Medium"/>
              <a:sym typeface="Caveat Medium"/>
            </a:endParaRPr>
          </a:p>
        </p:txBody>
      </p:sp>
      <p:cxnSp>
        <p:nvCxnSpPr>
          <p:cNvPr id="385" name="Google Shape;385;p30"/>
          <p:cNvCxnSpPr/>
          <p:nvPr/>
        </p:nvCxnSpPr>
        <p:spPr>
          <a:xfrm flipH="1" rot="10800000">
            <a:off x="7200900" y="782150"/>
            <a:ext cx="203700" cy="353700"/>
          </a:xfrm>
          <a:prstGeom prst="straightConnector1">
            <a:avLst/>
          </a:prstGeom>
          <a:noFill/>
          <a:ln cap="flat" cmpd="sng" w="9525">
            <a:solidFill>
              <a:schemeClr val="accent6"/>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1000"/>
                                        <p:tgtEl>
                                          <p:spTgt spid="371"/>
                                        </p:tgtEl>
                                      </p:cBhvr>
                                    </p:animEffect>
                                  </p:childTnLst>
                                </p:cTn>
                              </p:par>
                              <p:par>
                                <p:cTn fill="hold" nodeType="withEffect" presetClass="entr" presetID="10" presetSubtype="0">
                                  <p:stCondLst>
                                    <p:cond delay="0"/>
                                  </p:stCondLst>
                                  <p:childTnLst>
                                    <p:set>
                                      <p:cBhvr>
                                        <p:cTn dur="1" fill="hold">
                                          <p:stCondLst>
                                            <p:cond delay="0"/>
                                          </p:stCondLst>
                                        </p:cTn>
                                        <p:tgtEl>
                                          <p:spTgt spid="372"/>
                                        </p:tgtEl>
                                        <p:attrNameLst>
                                          <p:attrName>style.visibility</p:attrName>
                                        </p:attrNameLst>
                                      </p:cBhvr>
                                      <p:to>
                                        <p:strVal val="visible"/>
                                      </p:to>
                                    </p:set>
                                    <p:animEffect filter="fade" transition="in">
                                      <p:cBhvr>
                                        <p:cTn dur="1000"/>
                                        <p:tgtEl>
                                          <p:spTgt spid="3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3"/>
                                        </p:tgtEl>
                                        <p:attrNameLst>
                                          <p:attrName>style.visibility</p:attrName>
                                        </p:attrNameLst>
                                      </p:cBhvr>
                                      <p:to>
                                        <p:strVal val="visible"/>
                                      </p:to>
                                    </p:set>
                                    <p:animEffect filter="fade" transition="in">
                                      <p:cBhvr>
                                        <p:cTn dur="1000"/>
                                        <p:tgtEl>
                                          <p:spTgt spid="373"/>
                                        </p:tgtEl>
                                      </p:cBhvr>
                                    </p:animEffect>
                                  </p:childTnLst>
                                </p:cTn>
                              </p:par>
                              <p:par>
                                <p:cTn fill="hold" nodeType="withEffect" presetClass="entr" presetID="10" presetSubtype="0">
                                  <p:stCondLst>
                                    <p:cond delay="0"/>
                                  </p:stCondLst>
                                  <p:childTnLst>
                                    <p:set>
                                      <p:cBhvr>
                                        <p:cTn dur="1" fill="hold">
                                          <p:stCondLst>
                                            <p:cond delay="0"/>
                                          </p:stCondLst>
                                        </p:cTn>
                                        <p:tgtEl>
                                          <p:spTgt spid="374"/>
                                        </p:tgtEl>
                                        <p:attrNameLst>
                                          <p:attrName>style.visibility</p:attrName>
                                        </p:attrNameLst>
                                      </p:cBhvr>
                                      <p:to>
                                        <p:strVal val="visible"/>
                                      </p:to>
                                    </p:set>
                                    <p:animEffect filter="fade" transition="in">
                                      <p:cBhvr>
                                        <p:cTn dur="1000"/>
                                        <p:tgtEl>
                                          <p:spTgt spid="3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1000"/>
                                        <p:tgtEl>
                                          <p:spTgt spid="375"/>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1000"/>
                                        <p:tgtEl>
                                          <p:spTgt spid="376"/>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10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1"/>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Boneh-Zhandry : Standard Query Model (ST) ⇒  |x, y〉 → |x, y ⊕ Enc</a:t>
            </a:r>
            <a:r>
              <a:rPr baseline="-25000" lang="en-GB" sz="1400">
                <a:latin typeface="Merriweather"/>
                <a:ea typeface="Merriweather"/>
                <a:cs typeface="Merriweather"/>
                <a:sym typeface="Merriweather"/>
              </a:rPr>
              <a:t>sk</a:t>
            </a:r>
            <a:r>
              <a:rPr lang="en-GB" sz="1400">
                <a:latin typeface="Merriweather"/>
                <a:ea typeface="Merriweather"/>
                <a:cs typeface="Merriweather"/>
                <a:sym typeface="Merriweather"/>
              </a:rPr>
              <a:t>(x;r)〉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Gagliardoni et. al. : Minimal Query Model (MI)  ⇒  |x〉→ |Enc</a:t>
            </a:r>
            <a:r>
              <a:rPr baseline="-25000" lang="en-GB" sz="1400">
                <a:latin typeface="Merriweather"/>
                <a:ea typeface="Merriweather"/>
                <a:cs typeface="Merriweather"/>
                <a:sym typeface="Merriweather"/>
              </a:rPr>
              <a:t>sk</a:t>
            </a:r>
            <a:r>
              <a:rPr lang="en-GB" sz="1400">
                <a:latin typeface="Merriweather"/>
                <a:ea typeface="Merriweather"/>
                <a:cs typeface="Merriweather"/>
                <a:sym typeface="Merriweather"/>
              </a:rPr>
              <a:t>(x;r)〉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Carstens et. al. : Embedding Query Model (EM) </a:t>
            </a:r>
            <a:r>
              <a:rPr lang="en-GB" sz="1400">
                <a:latin typeface="Merriweather"/>
                <a:ea typeface="Merriweather"/>
                <a:cs typeface="Merriweather"/>
                <a:sym typeface="Merriweather"/>
              </a:rPr>
              <a:t>⇒  |x, 0〉 → |x, Enc</a:t>
            </a:r>
            <a:r>
              <a:rPr baseline="-25000" lang="en-GB" sz="1400">
                <a:latin typeface="Merriweather"/>
                <a:ea typeface="Merriweather"/>
                <a:cs typeface="Merriweather"/>
                <a:sym typeface="Merriweather"/>
              </a:rPr>
              <a:t>sk</a:t>
            </a:r>
            <a:r>
              <a:rPr lang="en-GB" sz="1400">
                <a:latin typeface="Merriweather"/>
                <a:ea typeface="Merriweather"/>
                <a:cs typeface="Merriweather"/>
                <a:sym typeface="Merriweather"/>
              </a:rPr>
              <a:t>(x;r)〉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Classical Query Model (CL) ⇒  x → Enc</a:t>
            </a:r>
            <a:r>
              <a:rPr baseline="-25000" lang="en-GB" sz="1400">
                <a:latin typeface="Merriweather"/>
                <a:ea typeface="Merriweather"/>
                <a:cs typeface="Merriweather"/>
                <a:sym typeface="Merriweather"/>
              </a:rPr>
              <a:t>sk</a:t>
            </a:r>
            <a:r>
              <a:rPr lang="en-GB" sz="1400">
                <a:latin typeface="Merriweather"/>
                <a:ea typeface="Merriweather"/>
                <a:cs typeface="Merriweather"/>
                <a:sym typeface="Merriweather"/>
              </a:rPr>
              <a:t>(x;r)</a:t>
            </a:r>
            <a:endParaRPr sz="1400">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
        <p:nvSpPr>
          <p:cNvPr id="391" name="Google Shape;391;p31"/>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 it possible to do it classically?</a:t>
            </a:r>
            <a:endParaRPr/>
          </a:p>
        </p:txBody>
      </p:sp>
      <p:pic>
        <p:nvPicPr>
          <p:cNvPr id="392" name="Google Shape;392;p31"/>
          <p:cNvPicPr preferRelativeResize="0"/>
          <p:nvPr/>
        </p:nvPicPr>
        <p:blipFill>
          <a:blip r:embed="rId3">
            <a:alphaModFix/>
          </a:blip>
          <a:stretch>
            <a:fillRect/>
          </a:stretch>
        </p:blipFill>
        <p:spPr>
          <a:xfrm>
            <a:off x="163125" y="3419375"/>
            <a:ext cx="2133800" cy="757350"/>
          </a:xfrm>
          <a:prstGeom prst="rect">
            <a:avLst/>
          </a:prstGeom>
          <a:noFill/>
          <a:ln>
            <a:noFill/>
          </a:ln>
        </p:spPr>
      </p:pic>
      <p:pic>
        <p:nvPicPr>
          <p:cNvPr id="393" name="Google Shape;393;p31"/>
          <p:cNvPicPr preferRelativeResize="0"/>
          <p:nvPr/>
        </p:nvPicPr>
        <p:blipFill>
          <a:blip r:embed="rId4">
            <a:alphaModFix/>
          </a:blip>
          <a:stretch>
            <a:fillRect/>
          </a:stretch>
        </p:blipFill>
        <p:spPr>
          <a:xfrm>
            <a:off x="2438600" y="2650225"/>
            <a:ext cx="6553000" cy="219322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500"/>
                                        <p:tgtEl>
                                          <p:spTgt spid="3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2"/>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l(0,-)c(*,ST,ror) [BZ] and  l(0,-)c(*,MINI,1ct) [G] strongest definitions, satisfied by</a:t>
            </a:r>
            <a:endParaRPr sz="1400">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317500" lvl="0" marL="457200" rtl="0" algn="l">
              <a:spcBef>
                <a:spcPts val="160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The use of qPRP</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Exponential length keys</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Exponential number of block cipher operations</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Not practical</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Use a weaker definition?</a:t>
            </a:r>
            <a:endParaRPr sz="1400">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Weaker security guarantees</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Definitions may not model actual schemes</a:t>
            </a:r>
            <a:endParaRPr sz="1400">
              <a:solidFill>
                <a:schemeClr val="accent6"/>
              </a:solidFill>
              <a:latin typeface="Merriweather"/>
              <a:ea typeface="Merriweather"/>
              <a:cs typeface="Merriweather"/>
              <a:sym typeface="Merriweather"/>
            </a:endParaRPr>
          </a:p>
          <a:p>
            <a:pPr indent="0" lvl="0" marL="4572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
        <p:nvSpPr>
          <p:cNvPr id="399" name="Google Shape;399;p32"/>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Documenting the challenges</a:t>
            </a:r>
            <a:endParaRPr/>
          </a:p>
        </p:txBody>
      </p:sp>
      <p:pic>
        <p:nvPicPr>
          <p:cNvPr id="400" name="Google Shape;400;p32"/>
          <p:cNvPicPr preferRelativeResize="0"/>
          <p:nvPr/>
        </p:nvPicPr>
        <p:blipFill>
          <a:blip r:embed="rId3">
            <a:alphaModFix/>
          </a:blip>
          <a:stretch>
            <a:fillRect/>
          </a:stretch>
        </p:blipFill>
        <p:spPr>
          <a:xfrm>
            <a:off x="1641825" y="1910900"/>
            <a:ext cx="3219450" cy="381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3"/>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Uses Quantum Teleportation</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Alice has the key R, creates corresponding quantum state </a:t>
            </a:r>
            <a:r>
              <a:rPr lang="en-GB" sz="1400">
                <a:latin typeface="Merriweather"/>
                <a:ea typeface="Merriweather"/>
                <a:cs typeface="Merriweather"/>
                <a:sym typeface="Merriweather"/>
              </a:rPr>
              <a:t>|R〉, creates bits a,b which can only be reversed by Bob to get back</a:t>
            </a:r>
            <a:r>
              <a:rPr lang="en-GB" sz="1400">
                <a:latin typeface="Merriweather"/>
                <a:ea typeface="Merriweather"/>
                <a:cs typeface="Merriweather"/>
                <a:sym typeface="Merriweather"/>
              </a:rPr>
              <a:t> </a:t>
            </a:r>
            <a:r>
              <a:rPr lang="en-GB" sz="1400">
                <a:latin typeface="Merriweather"/>
                <a:ea typeface="Merriweather"/>
                <a:cs typeface="Merriweather"/>
                <a:sym typeface="Merriweather"/>
              </a:rPr>
              <a:t>|R〉</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Because Bob holds the entangled partner qubits. </a:t>
            </a:r>
            <a:endParaRPr sz="1400">
              <a:latin typeface="Merriweather"/>
              <a:ea typeface="Merriweather"/>
              <a:cs typeface="Merriweather"/>
              <a:sym typeface="Merriweather"/>
            </a:endParaRPr>
          </a:p>
        </p:txBody>
      </p:sp>
      <p:sp>
        <p:nvSpPr>
          <p:cNvPr id="406" name="Google Shape;406;p33"/>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Quantum Key Distribution (QKD)</a:t>
            </a:r>
            <a:endParaRPr/>
          </a:p>
        </p:txBody>
      </p:sp>
      <p:pic>
        <p:nvPicPr>
          <p:cNvPr id="407" name="Google Shape;407;p33"/>
          <p:cNvPicPr preferRelativeResize="0"/>
          <p:nvPr/>
        </p:nvPicPr>
        <p:blipFill rotWithShape="1">
          <a:blip r:embed="rId3">
            <a:alphaModFix/>
          </a:blip>
          <a:srcRect b="0" l="2555" r="1373" t="0"/>
          <a:stretch/>
        </p:blipFill>
        <p:spPr>
          <a:xfrm>
            <a:off x="1297500" y="2571750"/>
            <a:ext cx="7586649" cy="2171700"/>
          </a:xfrm>
          <a:prstGeom prst="rect">
            <a:avLst/>
          </a:prstGeom>
          <a:noFill/>
          <a:ln>
            <a:noFill/>
          </a:ln>
        </p:spPr>
      </p:pic>
      <p:pic>
        <p:nvPicPr>
          <p:cNvPr id="408" name="Google Shape;408;p33"/>
          <p:cNvPicPr preferRelativeResize="0"/>
          <p:nvPr/>
        </p:nvPicPr>
        <p:blipFill>
          <a:blip r:embed="rId4">
            <a:alphaModFix/>
          </a:blip>
          <a:stretch>
            <a:fillRect/>
          </a:stretch>
        </p:blipFill>
        <p:spPr>
          <a:xfrm>
            <a:off x="252424" y="2727725"/>
            <a:ext cx="829850" cy="829850"/>
          </a:xfrm>
          <a:prstGeom prst="rect">
            <a:avLst/>
          </a:prstGeom>
          <a:noFill/>
          <a:ln>
            <a:noFill/>
          </a:ln>
        </p:spPr>
      </p:pic>
      <p:pic>
        <p:nvPicPr>
          <p:cNvPr id="409" name="Google Shape;409;p33"/>
          <p:cNvPicPr preferRelativeResize="0"/>
          <p:nvPr/>
        </p:nvPicPr>
        <p:blipFill>
          <a:blip r:embed="rId5">
            <a:alphaModFix/>
          </a:blip>
          <a:stretch>
            <a:fillRect/>
          </a:stretch>
        </p:blipFill>
        <p:spPr>
          <a:xfrm>
            <a:off x="252425" y="3787475"/>
            <a:ext cx="829850" cy="829850"/>
          </a:xfrm>
          <a:prstGeom prst="rect">
            <a:avLst/>
          </a:prstGeom>
          <a:noFill/>
          <a:ln>
            <a:noFill/>
          </a:ln>
        </p:spPr>
      </p:pic>
      <p:cxnSp>
        <p:nvCxnSpPr>
          <p:cNvPr id="410" name="Google Shape;410;p33"/>
          <p:cNvCxnSpPr>
            <a:endCxn id="408" idx="3"/>
          </p:cNvCxnSpPr>
          <p:nvPr/>
        </p:nvCxnSpPr>
        <p:spPr>
          <a:xfrm rot="10800000">
            <a:off x="1082275" y="3142650"/>
            <a:ext cx="2389500" cy="318600"/>
          </a:xfrm>
          <a:prstGeom prst="straightConnector1">
            <a:avLst/>
          </a:prstGeom>
          <a:noFill/>
          <a:ln cap="flat" cmpd="sng" w="28575">
            <a:solidFill>
              <a:schemeClr val="accent6"/>
            </a:solidFill>
            <a:prstDash val="solid"/>
            <a:round/>
            <a:headEnd len="med" w="med" type="none"/>
            <a:tailEnd len="med" w="med" type="triangle"/>
          </a:ln>
        </p:spPr>
      </p:cxnSp>
      <p:cxnSp>
        <p:nvCxnSpPr>
          <p:cNvPr id="411" name="Google Shape;411;p33"/>
          <p:cNvCxnSpPr>
            <a:endCxn id="408" idx="3"/>
          </p:cNvCxnSpPr>
          <p:nvPr/>
        </p:nvCxnSpPr>
        <p:spPr>
          <a:xfrm flipH="1">
            <a:off x="1082275" y="2839650"/>
            <a:ext cx="1982400" cy="303000"/>
          </a:xfrm>
          <a:prstGeom prst="straightConnector1">
            <a:avLst/>
          </a:prstGeom>
          <a:noFill/>
          <a:ln cap="flat" cmpd="sng" w="28575">
            <a:solidFill>
              <a:schemeClr val="accent6"/>
            </a:solidFill>
            <a:prstDash val="solid"/>
            <a:round/>
            <a:headEnd len="med" w="med" type="none"/>
            <a:tailEnd len="med" w="med" type="triangle"/>
          </a:ln>
        </p:spPr>
      </p:cxnSp>
      <p:cxnSp>
        <p:nvCxnSpPr>
          <p:cNvPr id="412" name="Google Shape;412;p33"/>
          <p:cNvCxnSpPr/>
          <p:nvPr/>
        </p:nvCxnSpPr>
        <p:spPr>
          <a:xfrm flipH="1">
            <a:off x="1125150" y="4050625"/>
            <a:ext cx="2389500" cy="108900"/>
          </a:xfrm>
          <a:prstGeom prst="straightConnector1">
            <a:avLst/>
          </a:prstGeom>
          <a:noFill/>
          <a:ln cap="flat" cmpd="sng" w="28575">
            <a:solidFill>
              <a:schemeClr val="accent6"/>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11"/>
                                        </p:tgtEl>
                                        <p:attrNameLst>
                                          <p:attrName>style.visibility</p:attrName>
                                        </p:attrNameLst>
                                      </p:cBhvr>
                                      <p:to>
                                        <p:strVal val="visible"/>
                                      </p:to>
                                    </p:set>
                                    <p:animEffect filter="fade" transition="in">
                                      <p:cBhvr>
                                        <p:cTn dur="1000"/>
                                        <p:tgtEl>
                                          <p:spTgt spid="41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9"/>
                                        </p:tgtEl>
                                        <p:attrNameLst>
                                          <p:attrName>style.visibility</p:attrName>
                                        </p:attrNameLst>
                                      </p:cBhvr>
                                      <p:to>
                                        <p:strVal val="visible"/>
                                      </p:to>
                                    </p:set>
                                    <p:animEffect filter="fade" transition="in">
                                      <p:cBhvr>
                                        <p:cTn dur="1000"/>
                                        <p:tgtEl>
                                          <p:spTgt spid="409"/>
                                        </p:tgtEl>
                                      </p:cBhvr>
                                    </p:animEffect>
                                  </p:childTnLst>
                                </p:cTn>
                              </p:par>
                              <p:par>
                                <p:cTn fill="hold" nodeType="with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1000"/>
                                        <p:tgtEl>
                                          <p:spTgt spid="4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4"/>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One Time Pad (OTP) : C ← M ⊕ K</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Perfectly secure</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Quantum secure</a:t>
            </a:r>
            <a:endParaRPr sz="1400">
              <a:latin typeface="Merriweather"/>
              <a:ea typeface="Merriweather"/>
              <a:cs typeface="Merriweather"/>
              <a:sym typeface="Merriweather"/>
            </a:endParaRPr>
          </a:p>
          <a:p>
            <a:pPr indent="-317500" lvl="0" marL="457200" rtl="0" algn="l">
              <a:spcBef>
                <a:spcPts val="0"/>
              </a:spcBef>
              <a:spcAft>
                <a:spcPts val="0"/>
              </a:spcAft>
              <a:buClr>
                <a:schemeClr val="lt2"/>
              </a:buClr>
              <a:buSzPts val="1400"/>
              <a:buFont typeface="Merriweather"/>
              <a:buChar char="★"/>
            </a:pPr>
            <a:r>
              <a:rPr lang="en-GB" sz="1400">
                <a:solidFill>
                  <a:schemeClr val="lt2"/>
                </a:solidFill>
                <a:latin typeface="Merriweather"/>
                <a:ea typeface="Merriweather"/>
                <a:cs typeface="Merriweather"/>
                <a:sym typeface="Merriweather"/>
              </a:rPr>
              <a:t>Why haven’t we used OTP already ?</a:t>
            </a:r>
            <a:endParaRPr sz="1400">
              <a:solidFill>
                <a:schemeClr val="lt2"/>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Keys cannot be repeated! </a:t>
            </a:r>
            <a:br>
              <a:rPr lang="en-GB" sz="1400">
                <a:solidFill>
                  <a:schemeClr val="accent6"/>
                </a:solidFill>
                <a:latin typeface="Merriweather"/>
                <a:ea typeface="Merriweather"/>
                <a:cs typeface="Merriweather"/>
                <a:sym typeface="Merriweather"/>
              </a:rPr>
            </a:br>
            <a:r>
              <a:rPr lang="en-GB" sz="1400">
                <a:solidFill>
                  <a:schemeClr val="accent6"/>
                </a:solidFill>
                <a:latin typeface="Merriweather"/>
                <a:ea typeface="Merriweather"/>
                <a:cs typeface="Merriweather"/>
                <a:sym typeface="Merriweather"/>
              </a:rPr>
              <a:t>C</a:t>
            </a:r>
            <a:r>
              <a:rPr baseline="-25000" lang="en-GB" sz="1400">
                <a:solidFill>
                  <a:schemeClr val="accent6"/>
                </a:solidFill>
                <a:latin typeface="Merriweather"/>
                <a:ea typeface="Merriweather"/>
                <a:cs typeface="Merriweather"/>
                <a:sym typeface="Merriweather"/>
              </a:rPr>
              <a:t>1</a:t>
            </a:r>
            <a:r>
              <a:rPr lang="en-GB" sz="1400">
                <a:solidFill>
                  <a:schemeClr val="accent6"/>
                </a:solidFill>
                <a:latin typeface="Merriweather"/>
                <a:ea typeface="Merriweather"/>
                <a:cs typeface="Merriweather"/>
                <a:sym typeface="Merriweather"/>
              </a:rPr>
              <a:t> ← M</a:t>
            </a:r>
            <a:r>
              <a:rPr baseline="-25000" lang="en-GB" sz="1400">
                <a:solidFill>
                  <a:schemeClr val="accent6"/>
                </a:solidFill>
                <a:latin typeface="Merriweather"/>
                <a:ea typeface="Merriweather"/>
                <a:cs typeface="Merriweather"/>
                <a:sym typeface="Merriweather"/>
              </a:rPr>
              <a:t>1</a:t>
            </a:r>
            <a:r>
              <a:rPr lang="en-GB" sz="1400">
                <a:solidFill>
                  <a:schemeClr val="accent6"/>
                </a:solidFill>
                <a:latin typeface="Merriweather"/>
                <a:ea typeface="Merriweather"/>
                <a:cs typeface="Merriweather"/>
                <a:sym typeface="Merriweather"/>
              </a:rPr>
              <a:t> ⊕ K; 	C</a:t>
            </a:r>
            <a:r>
              <a:rPr baseline="-25000" lang="en-GB" sz="1400">
                <a:solidFill>
                  <a:schemeClr val="accent6"/>
                </a:solidFill>
                <a:latin typeface="Merriweather"/>
                <a:ea typeface="Merriweather"/>
                <a:cs typeface="Merriweather"/>
                <a:sym typeface="Merriweather"/>
              </a:rPr>
              <a:t>2</a:t>
            </a:r>
            <a:r>
              <a:rPr lang="en-GB" sz="1400">
                <a:solidFill>
                  <a:schemeClr val="accent6"/>
                </a:solidFill>
                <a:latin typeface="Merriweather"/>
                <a:ea typeface="Merriweather"/>
                <a:cs typeface="Merriweather"/>
                <a:sym typeface="Merriweather"/>
              </a:rPr>
              <a:t> ← M</a:t>
            </a:r>
            <a:r>
              <a:rPr baseline="-25000" lang="en-GB" sz="1400">
                <a:solidFill>
                  <a:schemeClr val="accent6"/>
                </a:solidFill>
                <a:latin typeface="Merriweather"/>
                <a:ea typeface="Merriweather"/>
                <a:cs typeface="Merriweather"/>
                <a:sym typeface="Merriweather"/>
              </a:rPr>
              <a:t>2</a:t>
            </a:r>
            <a:r>
              <a:rPr lang="en-GB" sz="1400">
                <a:solidFill>
                  <a:schemeClr val="accent6"/>
                </a:solidFill>
                <a:latin typeface="Merriweather"/>
                <a:ea typeface="Merriweather"/>
                <a:cs typeface="Merriweather"/>
                <a:sym typeface="Merriweather"/>
              </a:rPr>
              <a:t> ⊕ K</a:t>
            </a:r>
            <a:br>
              <a:rPr lang="en-GB" sz="1400">
                <a:solidFill>
                  <a:schemeClr val="accent6"/>
                </a:solidFill>
                <a:latin typeface="Merriweather"/>
                <a:ea typeface="Merriweather"/>
                <a:cs typeface="Merriweather"/>
                <a:sym typeface="Merriweather"/>
              </a:rPr>
            </a:br>
            <a:r>
              <a:rPr lang="en-GB" sz="1400">
                <a:solidFill>
                  <a:schemeClr val="accent6"/>
                </a:solidFill>
                <a:latin typeface="Merriweather"/>
                <a:ea typeface="Merriweather"/>
                <a:cs typeface="Merriweather"/>
                <a:sym typeface="Merriweather"/>
              </a:rPr>
              <a:t>M</a:t>
            </a:r>
            <a:r>
              <a:rPr baseline="-25000" lang="en-GB" sz="1400">
                <a:solidFill>
                  <a:schemeClr val="accent6"/>
                </a:solidFill>
                <a:latin typeface="Merriweather"/>
                <a:ea typeface="Merriweather"/>
                <a:cs typeface="Merriweather"/>
                <a:sym typeface="Merriweather"/>
              </a:rPr>
              <a:t>1</a:t>
            </a:r>
            <a:r>
              <a:rPr lang="en-GB" sz="1400">
                <a:solidFill>
                  <a:schemeClr val="accent6"/>
                </a:solidFill>
                <a:latin typeface="Merriweather"/>
                <a:ea typeface="Merriweather"/>
                <a:cs typeface="Merriweather"/>
                <a:sym typeface="Merriweather"/>
              </a:rPr>
              <a:t> ← C</a:t>
            </a:r>
            <a:r>
              <a:rPr baseline="-25000" lang="en-GB" sz="1400">
                <a:solidFill>
                  <a:schemeClr val="accent6"/>
                </a:solidFill>
                <a:latin typeface="Merriweather"/>
                <a:ea typeface="Merriweather"/>
                <a:cs typeface="Merriweather"/>
                <a:sym typeface="Merriweather"/>
              </a:rPr>
              <a:t>1</a:t>
            </a:r>
            <a:r>
              <a:rPr lang="en-GB" sz="1400">
                <a:solidFill>
                  <a:schemeClr val="accent6"/>
                </a:solidFill>
                <a:latin typeface="Merriweather"/>
                <a:ea typeface="Merriweather"/>
                <a:cs typeface="Merriweather"/>
                <a:sym typeface="Merriweather"/>
              </a:rPr>
              <a:t> ⊕ C</a:t>
            </a:r>
            <a:r>
              <a:rPr baseline="-25000" lang="en-GB" sz="1400">
                <a:solidFill>
                  <a:schemeClr val="accent6"/>
                </a:solidFill>
                <a:latin typeface="Merriweather"/>
                <a:ea typeface="Merriweather"/>
                <a:cs typeface="Merriweather"/>
                <a:sym typeface="Merriweather"/>
              </a:rPr>
              <a:t>2 </a:t>
            </a:r>
            <a:r>
              <a:rPr lang="en-GB" sz="1400">
                <a:solidFill>
                  <a:schemeClr val="accent6"/>
                </a:solidFill>
                <a:latin typeface="Merriweather"/>
                <a:ea typeface="Merriweather"/>
                <a:cs typeface="Merriweather"/>
                <a:sym typeface="Merriweather"/>
              </a:rPr>
              <a:t>⊕ M</a:t>
            </a:r>
            <a:r>
              <a:rPr baseline="-25000" lang="en-GB" sz="1400">
                <a:solidFill>
                  <a:schemeClr val="accent6"/>
                </a:solidFill>
                <a:latin typeface="Merriweather"/>
                <a:ea typeface="Merriweather"/>
                <a:cs typeface="Merriweather"/>
                <a:sym typeface="Merriweather"/>
              </a:rPr>
              <a:t>2</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Need to send new keys for every message</a:t>
            </a:r>
            <a:endParaRPr sz="1400">
              <a:solidFill>
                <a:schemeClr val="accent6"/>
              </a:solidFill>
              <a:latin typeface="Merriweather"/>
              <a:ea typeface="Merriweather"/>
              <a:cs typeface="Merriweather"/>
              <a:sym typeface="Merriweather"/>
            </a:endParaRPr>
          </a:p>
          <a:p>
            <a:pPr indent="-317500" lvl="2" marL="13716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Encrypt the keys (KEM). What scheme? Nothing practical is quantum secure. A quantum attacker can extract the key during the exchange.</a:t>
            </a:r>
            <a:endParaRPr sz="1400">
              <a:solidFill>
                <a:schemeClr val="accent6"/>
              </a:solidFill>
              <a:latin typeface="Merriweather"/>
              <a:ea typeface="Merriweather"/>
              <a:cs typeface="Merriweather"/>
              <a:sym typeface="Merriweather"/>
            </a:endParaRPr>
          </a:p>
          <a:p>
            <a:pPr indent="-317500" lvl="2" marL="1371600" rtl="0" algn="l">
              <a:spcBef>
                <a:spcPts val="0"/>
              </a:spcBef>
              <a:spcAft>
                <a:spcPts val="0"/>
              </a:spcAft>
              <a:buClr>
                <a:schemeClr val="lt2"/>
              </a:buClr>
              <a:buSzPts val="1400"/>
              <a:buFont typeface="Merriweather"/>
              <a:buChar char="■"/>
            </a:pPr>
            <a:r>
              <a:rPr lang="en-GB" sz="1400">
                <a:solidFill>
                  <a:schemeClr val="lt2"/>
                </a:solidFill>
                <a:latin typeface="Merriweather"/>
                <a:ea typeface="Merriweather"/>
                <a:cs typeface="Merriweather"/>
                <a:sym typeface="Merriweather"/>
              </a:rPr>
              <a:t>Quantum Teleportation bridges this gap.</a:t>
            </a:r>
            <a:endParaRPr sz="1400">
              <a:solidFill>
                <a:schemeClr val="lt2"/>
              </a:solidFill>
              <a:latin typeface="Merriweather"/>
              <a:ea typeface="Merriweather"/>
              <a:cs typeface="Merriweather"/>
              <a:sym typeface="Merriweather"/>
            </a:endParaRPr>
          </a:p>
          <a:p>
            <a:pPr indent="-317500" lvl="3" marL="1828800" rtl="0" algn="l">
              <a:spcBef>
                <a:spcPts val="0"/>
              </a:spcBef>
              <a:spcAft>
                <a:spcPts val="0"/>
              </a:spcAft>
              <a:buClr>
                <a:schemeClr val="lt2"/>
              </a:buClr>
              <a:buSzPts val="1400"/>
              <a:buFont typeface="Merriweather"/>
              <a:buChar char="●"/>
            </a:pPr>
            <a:r>
              <a:rPr lang="en-GB" sz="1400">
                <a:solidFill>
                  <a:schemeClr val="lt2"/>
                </a:solidFill>
                <a:latin typeface="Merriweather"/>
                <a:ea typeface="Merriweather"/>
                <a:cs typeface="Merriweather"/>
                <a:sym typeface="Merriweather"/>
              </a:rPr>
              <a:t>Provides security and repeatability</a:t>
            </a:r>
            <a:endParaRPr sz="1400">
              <a:solidFill>
                <a:schemeClr val="lt2"/>
              </a:solidFill>
              <a:latin typeface="Merriweather"/>
              <a:ea typeface="Merriweather"/>
              <a:cs typeface="Merriweather"/>
              <a:sym typeface="Merriweather"/>
            </a:endParaRPr>
          </a:p>
          <a:p>
            <a:pPr indent="-317500" lvl="3" marL="1828800" rtl="0" algn="l">
              <a:spcBef>
                <a:spcPts val="0"/>
              </a:spcBef>
              <a:spcAft>
                <a:spcPts val="0"/>
              </a:spcAft>
              <a:buClr>
                <a:schemeClr val="lt2"/>
              </a:buClr>
              <a:buSzPts val="1400"/>
              <a:buFont typeface="Merriweather"/>
              <a:buChar char="●"/>
            </a:pPr>
            <a:r>
              <a:rPr lang="en-GB" sz="1400">
                <a:solidFill>
                  <a:schemeClr val="lt2"/>
                </a:solidFill>
                <a:latin typeface="Merriweather"/>
                <a:ea typeface="Merriweather"/>
                <a:cs typeface="Merriweather"/>
                <a:sym typeface="Merriweather"/>
              </a:rPr>
              <a:t>Cannot extract key from bits (a, b) without access to the entangled qubits.</a:t>
            </a:r>
            <a:endParaRPr sz="1400">
              <a:solidFill>
                <a:schemeClr val="lt2"/>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
        <p:nvSpPr>
          <p:cNvPr id="418" name="Google Shape;418;p34"/>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Securing the classical communication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0" st="0"/>
                                            </p:txEl>
                                          </p:spTgt>
                                        </p:tgtEl>
                                        <p:attrNameLst>
                                          <p:attrName>style.visibility</p:attrName>
                                        </p:attrNameLst>
                                      </p:cBhvr>
                                      <p:to>
                                        <p:strVal val="visible"/>
                                      </p:to>
                                    </p:set>
                                    <p:animEffect filter="fade" transition="in">
                                      <p:cBhvr>
                                        <p:cTn dur="1000"/>
                                        <p:tgtEl>
                                          <p:spTgt spid="4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1" st="1"/>
                                            </p:txEl>
                                          </p:spTgt>
                                        </p:tgtEl>
                                        <p:attrNameLst>
                                          <p:attrName>style.visibility</p:attrName>
                                        </p:attrNameLst>
                                      </p:cBhvr>
                                      <p:to>
                                        <p:strVal val="visible"/>
                                      </p:to>
                                    </p:set>
                                    <p:animEffect filter="fade" transition="in">
                                      <p:cBhvr>
                                        <p:cTn dur="1000"/>
                                        <p:tgtEl>
                                          <p:spTgt spid="4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2" st="2"/>
                                            </p:txEl>
                                          </p:spTgt>
                                        </p:tgtEl>
                                        <p:attrNameLst>
                                          <p:attrName>style.visibility</p:attrName>
                                        </p:attrNameLst>
                                      </p:cBhvr>
                                      <p:to>
                                        <p:strVal val="visible"/>
                                      </p:to>
                                    </p:set>
                                    <p:animEffect filter="fade" transition="in">
                                      <p:cBhvr>
                                        <p:cTn dur="1000"/>
                                        <p:tgtEl>
                                          <p:spTgt spid="41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3" st="3"/>
                                            </p:txEl>
                                          </p:spTgt>
                                        </p:tgtEl>
                                        <p:attrNameLst>
                                          <p:attrName>style.visibility</p:attrName>
                                        </p:attrNameLst>
                                      </p:cBhvr>
                                      <p:to>
                                        <p:strVal val="visible"/>
                                      </p:to>
                                    </p:set>
                                    <p:animEffect filter="fade" transition="in">
                                      <p:cBhvr>
                                        <p:cTn dur="1000"/>
                                        <p:tgtEl>
                                          <p:spTgt spid="41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4" st="4"/>
                                            </p:txEl>
                                          </p:spTgt>
                                        </p:tgtEl>
                                        <p:attrNameLst>
                                          <p:attrName>style.visibility</p:attrName>
                                        </p:attrNameLst>
                                      </p:cBhvr>
                                      <p:to>
                                        <p:strVal val="visible"/>
                                      </p:to>
                                    </p:set>
                                    <p:animEffect filter="fade" transition="in">
                                      <p:cBhvr>
                                        <p:cTn dur="1000"/>
                                        <p:tgtEl>
                                          <p:spTgt spid="41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5" st="5"/>
                                            </p:txEl>
                                          </p:spTgt>
                                        </p:tgtEl>
                                        <p:attrNameLst>
                                          <p:attrName>style.visibility</p:attrName>
                                        </p:attrNameLst>
                                      </p:cBhvr>
                                      <p:to>
                                        <p:strVal val="visible"/>
                                      </p:to>
                                    </p:set>
                                    <p:animEffect filter="fade" transition="in">
                                      <p:cBhvr>
                                        <p:cTn dur="1000"/>
                                        <p:tgtEl>
                                          <p:spTgt spid="41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6" st="6"/>
                                            </p:txEl>
                                          </p:spTgt>
                                        </p:tgtEl>
                                        <p:attrNameLst>
                                          <p:attrName>style.visibility</p:attrName>
                                        </p:attrNameLst>
                                      </p:cBhvr>
                                      <p:to>
                                        <p:strVal val="visible"/>
                                      </p:to>
                                    </p:set>
                                    <p:animEffect filter="fade" transition="in">
                                      <p:cBhvr>
                                        <p:cTn dur="1000"/>
                                        <p:tgtEl>
                                          <p:spTgt spid="41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7" st="7"/>
                                            </p:txEl>
                                          </p:spTgt>
                                        </p:tgtEl>
                                        <p:attrNameLst>
                                          <p:attrName>style.visibility</p:attrName>
                                        </p:attrNameLst>
                                      </p:cBhvr>
                                      <p:to>
                                        <p:strVal val="visible"/>
                                      </p:to>
                                    </p:set>
                                    <p:animEffect filter="fade" transition="in">
                                      <p:cBhvr>
                                        <p:cTn dur="1000"/>
                                        <p:tgtEl>
                                          <p:spTgt spid="41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8" st="8"/>
                                            </p:txEl>
                                          </p:spTgt>
                                        </p:tgtEl>
                                        <p:attrNameLst>
                                          <p:attrName>style.visibility</p:attrName>
                                        </p:attrNameLst>
                                      </p:cBhvr>
                                      <p:to>
                                        <p:strVal val="visible"/>
                                      </p:to>
                                    </p:set>
                                    <p:animEffect filter="fade" transition="in">
                                      <p:cBhvr>
                                        <p:cTn dur="1000"/>
                                        <p:tgtEl>
                                          <p:spTgt spid="41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9" st="9"/>
                                            </p:txEl>
                                          </p:spTgt>
                                        </p:tgtEl>
                                        <p:attrNameLst>
                                          <p:attrName>style.visibility</p:attrName>
                                        </p:attrNameLst>
                                      </p:cBhvr>
                                      <p:to>
                                        <p:strVal val="visible"/>
                                      </p:to>
                                    </p:set>
                                    <p:animEffect filter="fade" transition="in">
                                      <p:cBhvr>
                                        <p:cTn dur="1000"/>
                                        <p:tgtEl>
                                          <p:spTgt spid="41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10" st="10"/>
                                            </p:txEl>
                                          </p:spTgt>
                                        </p:tgtEl>
                                        <p:attrNameLst>
                                          <p:attrName>style.visibility</p:attrName>
                                        </p:attrNameLst>
                                      </p:cBhvr>
                                      <p:to>
                                        <p:strVal val="visible"/>
                                      </p:to>
                                    </p:set>
                                    <p:animEffect filter="fade" transition="in">
                                      <p:cBhvr>
                                        <p:cTn dur="1000"/>
                                        <p:tgtEl>
                                          <p:spTgt spid="417">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11" st="11"/>
                                            </p:txEl>
                                          </p:spTgt>
                                        </p:tgtEl>
                                        <p:attrNameLst>
                                          <p:attrName>style.visibility</p:attrName>
                                        </p:attrNameLst>
                                      </p:cBhvr>
                                      <p:to>
                                        <p:strVal val="visible"/>
                                      </p:to>
                                    </p:set>
                                    <p:animEffect filter="fade" transition="in">
                                      <p:cBhvr>
                                        <p:cTn dur="1000"/>
                                        <p:tgtEl>
                                          <p:spTgt spid="417">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5"/>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QKD : Depends on error correction and fault tolerance of QT implementations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OTP : Can we produce a ciphertext C (given a key K) that decrypts to 2 different messages M ?</a:t>
            </a:r>
            <a:endParaRPr sz="1400">
              <a:latin typeface="Merriweather"/>
              <a:ea typeface="Merriweather"/>
              <a:cs typeface="Merriweather"/>
              <a:sym typeface="Merriweather"/>
            </a:endParaRPr>
          </a:p>
          <a:p>
            <a:pPr indent="0" lvl="0" marL="457200" rtl="0" algn="l">
              <a:spcBef>
                <a:spcPts val="1600"/>
              </a:spcBef>
              <a:spcAft>
                <a:spcPts val="0"/>
              </a:spcAft>
              <a:buNone/>
            </a:pPr>
            <a:r>
              <a:rPr lang="en-GB" sz="1400">
                <a:latin typeface="Merriweather"/>
                <a:ea typeface="Merriweather"/>
                <a:cs typeface="Merriweather"/>
                <a:sym typeface="Merriweather"/>
              </a:rPr>
              <a:t>C ← M ⊕ K ⇒ M ← C ⊕ K  	∀M∈MsgSp 	∀K∈KeySp</a:t>
            </a:r>
            <a:endParaRPr sz="1400">
              <a:latin typeface="Merriweather"/>
              <a:ea typeface="Merriweather"/>
              <a:cs typeface="Merriweather"/>
              <a:sym typeface="Merriweather"/>
            </a:endParaRPr>
          </a:p>
          <a:p>
            <a:pPr indent="0" lvl="0" marL="457200" rtl="0" algn="l">
              <a:spcBef>
                <a:spcPts val="1600"/>
              </a:spcBef>
              <a:spcAft>
                <a:spcPts val="1600"/>
              </a:spcAft>
              <a:buNone/>
            </a:pPr>
            <a:r>
              <a:rPr lang="en-GB" sz="1400">
                <a:latin typeface="Merriweather"/>
                <a:ea typeface="Merriweather"/>
                <a:cs typeface="Merriweather"/>
                <a:sym typeface="Merriweather"/>
              </a:rPr>
              <a:t>There is only one possible M given a C and K. Correctness of QKD+OTP depends if the key is transferred correctly. </a:t>
            </a:r>
            <a:endParaRPr sz="1400">
              <a:latin typeface="Merriweather"/>
              <a:ea typeface="Merriweather"/>
              <a:cs typeface="Merriweather"/>
              <a:sym typeface="Merriweather"/>
            </a:endParaRPr>
          </a:p>
        </p:txBody>
      </p:sp>
      <p:sp>
        <p:nvSpPr>
          <p:cNvPr id="424" name="Google Shape;424;p35"/>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Proving security : Correctness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7468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What has been done ?</a:t>
            </a:r>
            <a:endParaRPr b="1">
              <a:solidFill>
                <a:schemeClr val="lt1"/>
              </a:solidFill>
              <a:latin typeface="Merriweather"/>
              <a:ea typeface="Merriweather"/>
              <a:cs typeface="Merriweather"/>
              <a:sym typeface="Merriweather"/>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What are security definitions ?</a:t>
            </a:r>
            <a:endParaRPr b="1">
              <a:solidFill>
                <a:schemeClr val="lt1"/>
              </a:solidFill>
              <a:latin typeface="Merriweather"/>
              <a:ea typeface="Merriweather"/>
              <a:cs typeface="Merriweather"/>
              <a:sym typeface="Merriweather"/>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Goals</a:t>
            </a:r>
            <a:endParaRPr b="1">
              <a:solidFill>
                <a:schemeClr val="lt1"/>
              </a:solidFill>
              <a:latin typeface="Merriweather"/>
              <a:ea typeface="Merriweather"/>
              <a:cs typeface="Merriweather"/>
              <a:sym typeface="Merriweather"/>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Can we do it classically?</a:t>
            </a:r>
            <a:endParaRPr b="1" sz="1800">
              <a:solidFill>
                <a:schemeClr val="lt1"/>
              </a:solidFill>
              <a:latin typeface="Merriweather"/>
              <a:ea typeface="Merriweather"/>
              <a:cs typeface="Merriweather"/>
              <a:sym typeface="Merriweather"/>
            </a:endParaRPr>
          </a:p>
        </p:txBody>
      </p:sp>
      <p:sp>
        <p:nvSpPr>
          <p:cNvPr id="239" name="Google Shape;239;p18"/>
          <p:cNvSpPr txBox="1"/>
          <p:nvPr/>
        </p:nvSpPr>
        <p:spPr>
          <a:xfrm>
            <a:off x="1297500" y="3836300"/>
            <a:ext cx="3870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Analysis</a:t>
            </a:r>
            <a:endParaRPr b="1">
              <a:solidFill>
                <a:schemeClr val="lt1"/>
              </a:solidFill>
              <a:latin typeface="Merriweather"/>
              <a:ea typeface="Merriweather"/>
              <a:cs typeface="Merriweather"/>
              <a:sym typeface="Merriweather"/>
            </a:endParaRPr>
          </a:p>
        </p:txBody>
      </p:sp>
      <p:sp>
        <p:nvSpPr>
          <p:cNvPr id="240" name="Google Shape;240;p18"/>
          <p:cNvSpPr txBox="1"/>
          <p:nvPr/>
        </p:nvSpPr>
        <p:spPr>
          <a:xfrm>
            <a:off x="1297500" y="3455175"/>
            <a:ext cx="3870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QT + OTP</a:t>
            </a:r>
            <a:endParaRPr b="1" sz="1800">
              <a:solidFill>
                <a:schemeClr val="lt1"/>
              </a:solidFill>
              <a:latin typeface="Merriweather"/>
              <a:ea typeface="Merriweather"/>
              <a:cs typeface="Merriweather"/>
              <a:sym typeface="Merriweather"/>
            </a:endParaRPr>
          </a:p>
        </p:txBody>
      </p:sp>
      <p:sp>
        <p:nvSpPr>
          <p:cNvPr id="241" name="Google Shape;241;p18"/>
          <p:cNvSpPr txBox="1"/>
          <p:nvPr/>
        </p:nvSpPr>
        <p:spPr>
          <a:xfrm>
            <a:off x="1294301" y="1772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Motivation</a:t>
            </a:r>
            <a:endParaRPr b="1" sz="1800">
              <a:solidFill>
                <a:schemeClr val="lt1"/>
              </a:solidFill>
              <a:latin typeface="Merriweather"/>
              <a:ea typeface="Merriweather"/>
              <a:cs typeface="Merriweather"/>
              <a:sym typeface="Merriweather"/>
            </a:endParaRPr>
          </a:p>
        </p:txBody>
      </p:sp>
      <p:sp>
        <p:nvSpPr>
          <p:cNvPr id="242" name="Google Shape;242;p18"/>
          <p:cNvSpPr txBox="1"/>
          <p:nvPr/>
        </p:nvSpPr>
        <p:spPr>
          <a:xfrm>
            <a:off x="1297500" y="4217425"/>
            <a:ext cx="3870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Conclusion</a:t>
            </a:r>
            <a:endParaRPr b="1">
              <a:solidFill>
                <a:schemeClr val="lt1"/>
              </a:solidFill>
              <a:latin typeface="Merriweather"/>
              <a:ea typeface="Merriweather"/>
              <a:cs typeface="Merriweather"/>
              <a:sym typeface="Merriweather"/>
            </a:endParaRPr>
          </a:p>
        </p:txBody>
      </p:sp>
      <p:sp>
        <p:nvSpPr>
          <p:cNvPr id="243" name="Google Shape;243;p18"/>
          <p:cNvSpPr txBox="1"/>
          <p:nvPr/>
        </p:nvSpPr>
        <p:spPr>
          <a:xfrm>
            <a:off x="1294301" y="1446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chemeClr val="lt1"/>
                </a:solidFill>
                <a:latin typeface="Merriweather"/>
                <a:ea typeface="Merriweather"/>
                <a:cs typeface="Merriweather"/>
                <a:sym typeface="Merriweather"/>
              </a:rPr>
              <a:t>Introduction</a:t>
            </a:r>
            <a:endParaRPr b="1" sz="1800">
              <a:solidFill>
                <a:schemeClr val="lt1"/>
              </a:solidFill>
              <a:latin typeface="Merriweather"/>
              <a:ea typeface="Merriweather"/>
              <a:cs typeface="Merriweather"/>
              <a:sym typeface="Merriweath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6"/>
          <p:cNvSpPr txBox="1"/>
          <p:nvPr>
            <p:ph idx="1" type="body"/>
          </p:nvPr>
        </p:nvSpPr>
        <p:spPr>
          <a:xfrm>
            <a:off x="1114650" y="655100"/>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qIND$-EAV definition : Indistinguishability against quantum eavesdropper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Adversary can issue quantum queries (multiple inputs at the same time), and has quantum resources (to comb through the results)</a:t>
            </a:r>
            <a:endParaRPr sz="1400">
              <a:latin typeface="Merriweather"/>
              <a:ea typeface="Merriweather"/>
              <a:cs typeface="Merriweather"/>
              <a:sym typeface="Merriweather"/>
            </a:endParaRPr>
          </a:p>
        </p:txBody>
      </p:sp>
      <p:sp>
        <p:nvSpPr>
          <p:cNvPr id="430" name="Google Shape;430;p36"/>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Proving security : Confidentiality</a:t>
            </a:r>
            <a:endParaRPr/>
          </a:p>
        </p:txBody>
      </p:sp>
      <p:sp>
        <p:nvSpPr>
          <p:cNvPr id="431" name="Google Shape;431;p36"/>
          <p:cNvSpPr/>
          <p:nvPr/>
        </p:nvSpPr>
        <p:spPr>
          <a:xfrm>
            <a:off x="5686675" y="2314575"/>
            <a:ext cx="3368100" cy="2689500"/>
          </a:xfrm>
          <a:prstGeom prst="snip2SameRect">
            <a:avLst>
              <a:gd fmla="val 16667" name="adj1"/>
              <a:gd fmla="val 0" name="adj2"/>
            </a:avLst>
          </a:prstGeom>
          <a:solidFill>
            <a:srgbClr val="FFFFFF"/>
          </a:solidFill>
          <a:ln cap="flat" cmpd="sng" w="381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qIND$-EAV oracle: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Creates |r</a:t>
            </a:r>
            <a:r>
              <a:rPr baseline="-25000" lang="en-GB" sz="1200"/>
              <a:t>1</a:t>
            </a:r>
            <a:r>
              <a:rPr lang="en-GB" sz="1200"/>
              <a:t>〉 + |r</a:t>
            </a:r>
            <a:r>
              <a:rPr baseline="-25000" lang="en-GB" sz="1200"/>
              <a:t>2</a:t>
            </a:r>
            <a:r>
              <a:rPr lang="en-GB" sz="1200"/>
              <a:t>〉 + |r</a:t>
            </a:r>
            <a:r>
              <a:rPr baseline="-25000" lang="en-GB" sz="1200"/>
              <a:t>3</a:t>
            </a:r>
            <a:r>
              <a:rPr lang="en-GB" sz="1200"/>
              <a:t>〉 + … </a:t>
            </a:r>
            <a:r>
              <a:rPr lang="en-GB" sz="1200"/>
              <a:t>+ |r</a:t>
            </a:r>
            <a:r>
              <a:rPr baseline="-25000" lang="en-GB" sz="1200"/>
              <a:t>k</a:t>
            </a:r>
            <a:r>
              <a:rPr lang="en-GB" sz="1200"/>
              <a:t>〉</a:t>
            </a:r>
            <a:endParaRPr sz="1200"/>
          </a:p>
          <a:p>
            <a:pPr indent="0" lvl="0" marL="0" rtl="0" algn="l">
              <a:spcBef>
                <a:spcPts val="0"/>
              </a:spcBef>
              <a:spcAft>
                <a:spcPts val="0"/>
              </a:spcAft>
              <a:buNone/>
            </a:pPr>
            <a:r>
              <a:rPr lang="en-GB" sz="1200"/>
              <a:t>Creates </a:t>
            </a:r>
            <a:r>
              <a:rPr lang="en-GB" sz="1200"/>
              <a:t>|r’</a:t>
            </a:r>
            <a:r>
              <a:rPr baseline="-25000" lang="en-GB" sz="1200"/>
              <a:t>1</a:t>
            </a:r>
            <a:r>
              <a:rPr lang="en-GB" sz="1200"/>
              <a:t>〉 + |r’</a:t>
            </a:r>
            <a:r>
              <a:rPr baseline="-25000" lang="en-GB" sz="1200"/>
              <a:t>2</a:t>
            </a:r>
            <a:r>
              <a:rPr lang="en-GB" sz="1200"/>
              <a:t>〉 + |r’</a:t>
            </a:r>
            <a:r>
              <a:rPr baseline="-25000" lang="en-GB" sz="1200"/>
              <a:t>3</a:t>
            </a:r>
            <a:r>
              <a:rPr lang="en-GB" sz="1200"/>
              <a:t>〉 + …</a:t>
            </a:r>
            <a:r>
              <a:rPr lang="en-GB" sz="1200"/>
              <a:t> </a:t>
            </a:r>
            <a:r>
              <a:rPr lang="en-GB" sz="1200"/>
              <a:t>+ |r’</a:t>
            </a:r>
            <a:r>
              <a:rPr baseline="-25000" lang="en-GB" sz="1200"/>
              <a:t>3</a:t>
            </a:r>
            <a:r>
              <a:rPr lang="en-GB" sz="1200"/>
              <a:t>〉</a:t>
            </a:r>
            <a:endParaRPr sz="1200"/>
          </a:p>
          <a:p>
            <a:pPr indent="0" lvl="0" marL="0" rtl="0" algn="l">
              <a:spcBef>
                <a:spcPts val="0"/>
              </a:spcBef>
              <a:spcAft>
                <a:spcPts val="0"/>
              </a:spcAft>
              <a:buNone/>
            </a:pPr>
            <a:r>
              <a:rPr lang="en-GB" sz="1200"/>
              <a:t>Chooses b from {0,1}</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If b = 0 </a:t>
            </a:r>
            <a:endParaRPr sz="1200"/>
          </a:p>
          <a:p>
            <a:pPr indent="457200" lvl="0" marL="0" rtl="0" algn="l">
              <a:spcBef>
                <a:spcPts val="0"/>
              </a:spcBef>
              <a:spcAft>
                <a:spcPts val="0"/>
              </a:spcAft>
              <a:buNone/>
            </a:pPr>
            <a:r>
              <a:rPr lang="en-GB" sz="1200"/>
              <a:t>Returns ct </a:t>
            </a:r>
            <a:r>
              <a:rPr lang="en-GB" sz="1200">
                <a:solidFill>
                  <a:srgbClr val="000000"/>
                </a:solidFill>
              </a:rPr>
              <a:t>← </a:t>
            </a:r>
            <a:r>
              <a:rPr lang="en-GB" sz="1200"/>
              <a:t> |m</a:t>
            </a:r>
            <a:r>
              <a:rPr baseline="-25000" lang="en-GB" sz="1200"/>
              <a:t>1</a:t>
            </a:r>
            <a:r>
              <a:rPr lang="en-GB" sz="1200"/>
              <a:t>⊕r</a:t>
            </a:r>
            <a:r>
              <a:rPr baseline="-25000" lang="en-GB" sz="1200"/>
              <a:t>1</a:t>
            </a:r>
            <a:r>
              <a:rPr lang="en-GB" sz="1200"/>
              <a:t>〉 + |m</a:t>
            </a:r>
            <a:r>
              <a:rPr baseline="-25000" lang="en-GB" sz="1200"/>
              <a:t>2</a:t>
            </a:r>
            <a:r>
              <a:rPr lang="en-GB" sz="1200"/>
              <a:t>⊕r</a:t>
            </a:r>
            <a:r>
              <a:rPr baseline="-25000" lang="en-GB" sz="1200"/>
              <a:t>2</a:t>
            </a:r>
            <a:r>
              <a:rPr lang="en-GB" sz="1200"/>
              <a:t>〉 + |m</a:t>
            </a:r>
            <a:r>
              <a:rPr baseline="-25000" lang="en-GB" sz="1200"/>
              <a:t>3</a:t>
            </a:r>
            <a:r>
              <a:rPr lang="en-GB" sz="1200"/>
              <a:t>⊕r</a:t>
            </a:r>
            <a:r>
              <a:rPr baseline="-25000" lang="en-GB" sz="1200"/>
              <a:t>3</a:t>
            </a:r>
            <a:r>
              <a:rPr lang="en-GB" sz="1200"/>
              <a:t>〉 + … + |m</a:t>
            </a:r>
            <a:r>
              <a:rPr baseline="-25000" lang="en-GB" sz="1200"/>
              <a:t>k</a:t>
            </a:r>
            <a:r>
              <a:rPr lang="en-GB" sz="1200"/>
              <a:t>⊕r</a:t>
            </a:r>
            <a:r>
              <a:rPr baseline="-25000" lang="en-GB" sz="1200"/>
              <a:t>k</a:t>
            </a:r>
            <a:r>
              <a:rPr lang="en-GB" sz="1200"/>
              <a:t>〉 </a:t>
            </a:r>
            <a:endParaRPr sz="1200"/>
          </a:p>
          <a:p>
            <a:pPr indent="0" lvl="0" marL="0" rtl="0" algn="l">
              <a:spcBef>
                <a:spcPts val="0"/>
              </a:spcBef>
              <a:spcAft>
                <a:spcPts val="0"/>
              </a:spcAft>
              <a:buNone/>
            </a:pPr>
            <a:r>
              <a:rPr lang="en-GB" sz="1200"/>
              <a:t>Else </a:t>
            </a:r>
            <a:endParaRPr sz="1200"/>
          </a:p>
          <a:p>
            <a:pPr indent="457200" lvl="0" marL="0" rtl="0" algn="l">
              <a:spcBef>
                <a:spcPts val="0"/>
              </a:spcBef>
              <a:spcAft>
                <a:spcPts val="0"/>
              </a:spcAft>
              <a:buNone/>
            </a:pPr>
            <a:r>
              <a:rPr lang="en-GB" sz="1200"/>
              <a:t>Returns ct ← |r’</a:t>
            </a:r>
            <a:r>
              <a:rPr baseline="-25000" lang="en-GB" sz="1200"/>
              <a:t>1</a:t>
            </a:r>
            <a:r>
              <a:rPr lang="en-GB" sz="1200"/>
              <a:t>〉 + |r’</a:t>
            </a:r>
            <a:r>
              <a:rPr baseline="-25000" lang="en-GB" sz="1200"/>
              <a:t>2</a:t>
            </a:r>
            <a:r>
              <a:rPr lang="en-GB" sz="1200"/>
              <a:t>〉 + |r’</a:t>
            </a:r>
            <a:r>
              <a:rPr baseline="-25000" lang="en-GB" sz="1200"/>
              <a:t>3</a:t>
            </a:r>
            <a:r>
              <a:rPr lang="en-GB" sz="1200"/>
              <a:t>〉 + … + |r’</a:t>
            </a:r>
            <a:r>
              <a:rPr baseline="-25000" lang="en-GB" sz="1200"/>
              <a:t>k</a:t>
            </a:r>
            <a:r>
              <a:rPr lang="en-GB" sz="1200"/>
              <a:t>〉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432" name="Google Shape;432;p36"/>
          <p:cNvPicPr preferRelativeResize="0"/>
          <p:nvPr/>
        </p:nvPicPr>
        <p:blipFill>
          <a:blip r:embed="rId3">
            <a:alphaModFix/>
          </a:blip>
          <a:stretch>
            <a:fillRect/>
          </a:stretch>
        </p:blipFill>
        <p:spPr>
          <a:xfrm>
            <a:off x="7075625" y="1896675"/>
            <a:ext cx="747176" cy="803674"/>
          </a:xfrm>
          <a:prstGeom prst="rect">
            <a:avLst/>
          </a:prstGeom>
          <a:noFill/>
          <a:ln cap="flat" cmpd="sng" w="9525">
            <a:solidFill>
              <a:schemeClr val="accent2"/>
            </a:solidFill>
            <a:prstDash val="solid"/>
            <a:round/>
            <a:headEnd len="sm" w="sm" type="none"/>
            <a:tailEnd len="sm" w="sm" type="none"/>
          </a:ln>
        </p:spPr>
      </p:pic>
      <p:sp>
        <p:nvSpPr>
          <p:cNvPr id="433" name="Google Shape;433;p36"/>
          <p:cNvSpPr/>
          <p:nvPr/>
        </p:nvSpPr>
        <p:spPr>
          <a:xfrm>
            <a:off x="310749" y="2807500"/>
            <a:ext cx="2121600" cy="2014500"/>
          </a:xfrm>
          <a:prstGeom prst="round2SameRect">
            <a:avLst>
              <a:gd fmla="val 16667" name="adj1"/>
              <a:gd fmla="val 0" name="adj2"/>
            </a:avLst>
          </a:prstGeom>
          <a:solidFill>
            <a:schemeClr val="lt1"/>
          </a:solid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Adversary</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rPr lang="en-GB" sz="1200"/>
              <a:t>Sends superposition of messages of its choice</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rPr lang="en-GB" sz="1200"/>
              <a:t>Wins if it guesses b correctly</a:t>
            </a:r>
            <a:endParaRPr sz="1200"/>
          </a:p>
        </p:txBody>
      </p:sp>
      <p:pic>
        <p:nvPicPr>
          <p:cNvPr id="434" name="Google Shape;434;p36"/>
          <p:cNvPicPr preferRelativeResize="0"/>
          <p:nvPr/>
        </p:nvPicPr>
        <p:blipFill>
          <a:blip r:embed="rId4">
            <a:alphaModFix/>
          </a:blip>
          <a:stretch>
            <a:fillRect/>
          </a:stretch>
        </p:blipFill>
        <p:spPr>
          <a:xfrm>
            <a:off x="931649" y="2131849"/>
            <a:ext cx="879800" cy="879800"/>
          </a:xfrm>
          <a:prstGeom prst="rect">
            <a:avLst/>
          </a:prstGeom>
          <a:noFill/>
          <a:ln cap="flat" cmpd="sng" w="9525">
            <a:solidFill>
              <a:srgbClr val="FF0000"/>
            </a:solidFill>
            <a:prstDash val="solid"/>
            <a:round/>
            <a:headEnd len="sm" w="sm" type="none"/>
            <a:tailEnd len="sm" w="sm" type="none"/>
          </a:ln>
        </p:spPr>
      </p:pic>
      <p:sp>
        <p:nvSpPr>
          <p:cNvPr id="435" name="Google Shape;435;p36"/>
          <p:cNvSpPr/>
          <p:nvPr/>
        </p:nvSpPr>
        <p:spPr>
          <a:xfrm>
            <a:off x="2756625" y="3291300"/>
            <a:ext cx="2766300" cy="96600"/>
          </a:xfrm>
          <a:prstGeom prst="lef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6"/>
          <p:cNvSpPr/>
          <p:nvPr/>
        </p:nvSpPr>
        <p:spPr>
          <a:xfrm>
            <a:off x="2756600" y="4459950"/>
            <a:ext cx="2766300" cy="96600"/>
          </a:xfrm>
          <a:prstGeom prst="leftRightArrow">
            <a:avLst>
              <a:gd fmla="val 50000" name="adj1"/>
              <a:gd fmla="val 50000"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7" name="Google Shape;437;p36"/>
          <p:cNvCxnSpPr/>
          <p:nvPr/>
        </p:nvCxnSpPr>
        <p:spPr>
          <a:xfrm>
            <a:off x="2839650" y="3601500"/>
            <a:ext cx="2678700" cy="21300"/>
          </a:xfrm>
          <a:prstGeom prst="straightConnector1">
            <a:avLst/>
          </a:prstGeom>
          <a:noFill/>
          <a:ln cap="flat" cmpd="sng" w="9525">
            <a:solidFill>
              <a:srgbClr val="FF0000"/>
            </a:solidFill>
            <a:prstDash val="solid"/>
            <a:round/>
            <a:headEnd len="med" w="med" type="none"/>
            <a:tailEnd len="med" w="med" type="triangle"/>
          </a:ln>
        </p:spPr>
      </p:cxnSp>
      <p:cxnSp>
        <p:nvCxnSpPr>
          <p:cNvPr id="438" name="Google Shape;438;p36"/>
          <p:cNvCxnSpPr/>
          <p:nvPr/>
        </p:nvCxnSpPr>
        <p:spPr>
          <a:xfrm rot="10800000">
            <a:off x="2893125" y="4030275"/>
            <a:ext cx="2604000" cy="22200"/>
          </a:xfrm>
          <a:prstGeom prst="straightConnector1">
            <a:avLst/>
          </a:prstGeom>
          <a:noFill/>
          <a:ln cap="flat" cmpd="sng" w="9525">
            <a:solidFill>
              <a:srgbClr val="FF0000"/>
            </a:solidFill>
            <a:prstDash val="solid"/>
            <a:round/>
            <a:headEnd len="med" w="med" type="none"/>
            <a:tailEnd len="med" w="med" type="triangle"/>
          </a:ln>
        </p:spPr>
      </p:cxnSp>
      <p:sp>
        <p:nvSpPr>
          <p:cNvPr id="439" name="Google Shape;439;p36"/>
          <p:cNvSpPr txBox="1"/>
          <p:nvPr/>
        </p:nvSpPr>
        <p:spPr>
          <a:xfrm>
            <a:off x="3518325" y="3001975"/>
            <a:ext cx="1242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Learning Queries</a:t>
            </a:r>
            <a:endParaRPr sz="1100">
              <a:solidFill>
                <a:schemeClr val="lt1"/>
              </a:solidFill>
              <a:latin typeface="Lato"/>
              <a:ea typeface="Lato"/>
              <a:cs typeface="Lato"/>
              <a:sym typeface="Lato"/>
            </a:endParaRPr>
          </a:p>
        </p:txBody>
      </p:sp>
      <p:sp>
        <p:nvSpPr>
          <p:cNvPr id="440" name="Google Shape;440;p36"/>
          <p:cNvSpPr txBox="1"/>
          <p:nvPr/>
        </p:nvSpPr>
        <p:spPr>
          <a:xfrm>
            <a:off x="3518300" y="4576813"/>
            <a:ext cx="1242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Learning Queries</a:t>
            </a:r>
            <a:endParaRPr sz="1100">
              <a:solidFill>
                <a:schemeClr val="lt1"/>
              </a:solidFill>
              <a:latin typeface="Lato"/>
              <a:ea typeface="Lato"/>
              <a:cs typeface="Lato"/>
              <a:sym typeface="Lato"/>
            </a:endParaRPr>
          </a:p>
        </p:txBody>
      </p:sp>
      <p:sp>
        <p:nvSpPr>
          <p:cNvPr id="441" name="Google Shape;441;p36"/>
          <p:cNvSpPr txBox="1"/>
          <p:nvPr/>
        </p:nvSpPr>
        <p:spPr>
          <a:xfrm>
            <a:off x="3086100" y="2497825"/>
            <a:ext cx="2292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rPr>
              <a:t> |m</a:t>
            </a:r>
            <a:r>
              <a:rPr baseline="-25000" lang="en-GB" sz="1200">
                <a:solidFill>
                  <a:schemeClr val="lt1"/>
                </a:solidFill>
              </a:rPr>
              <a:t>1</a:t>
            </a:r>
            <a:r>
              <a:rPr lang="en-GB" sz="1200">
                <a:solidFill>
                  <a:schemeClr val="lt1"/>
                </a:solidFill>
              </a:rPr>
              <a:t>〉 + |m</a:t>
            </a:r>
            <a:r>
              <a:rPr baseline="-25000" lang="en-GB" sz="1200">
                <a:solidFill>
                  <a:schemeClr val="lt1"/>
                </a:solidFill>
              </a:rPr>
              <a:t>2</a:t>
            </a:r>
            <a:r>
              <a:rPr lang="en-GB" sz="1200">
                <a:solidFill>
                  <a:schemeClr val="lt1"/>
                </a:solidFill>
              </a:rPr>
              <a:t>〉 + |m</a:t>
            </a:r>
            <a:r>
              <a:rPr baseline="-25000" lang="en-GB" sz="1200">
                <a:solidFill>
                  <a:schemeClr val="lt1"/>
                </a:solidFill>
              </a:rPr>
              <a:t>3</a:t>
            </a:r>
            <a:r>
              <a:rPr lang="en-GB" sz="1200">
                <a:solidFill>
                  <a:schemeClr val="lt1"/>
                </a:solidFill>
              </a:rPr>
              <a:t>〉 + … + |m</a:t>
            </a:r>
            <a:r>
              <a:rPr baseline="-25000" lang="en-GB" sz="1200">
                <a:solidFill>
                  <a:schemeClr val="lt1"/>
                </a:solidFill>
              </a:rPr>
              <a:t>k</a:t>
            </a:r>
            <a:r>
              <a:rPr lang="en-GB" sz="1200">
                <a:solidFill>
                  <a:schemeClr val="lt1"/>
                </a:solidFill>
              </a:rPr>
              <a:t>〉</a:t>
            </a:r>
            <a:endParaRPr sz="1200">
              <a:solidFill>
                <a:schemeClr val="lt1"/>
              </a:solidFill>
            </a:endParaRPr>
          </a:p>
        </p:txBody>
      </p:sp>
      <p:sp>
        <p:nvSpPr>
          <p:cNvPr id="442" name="Google Shape;442;p36"/>
          <p:cNvSpPr txBox="1"/>
          <p:nvPr/>
        </p:nvSpPr>
        <p:spPr>
          <a:xfrm>
            <a:off x="2721775" y="3660700"/>
            <a:ext cx="296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Challenge Queries; response depends on b </a:t>
            </a:r>
            <a:endParaRPr sz="11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
                                            <p:txEl>
                                              <p:pRg end="0" st="0"/>
                                            </p:txEl>
                                          </p:spTgt>
                                        </p:tgtEl>
                                        <p:attrNameLst>
                                          <p:attrName>style.visibility</p:attrName>
                                        </p:attrNameLst>
                                      </p:cBhvr>
                                      <p:to>
                                        <p:strVal val="visible"/>
                                      </p:to>
                                    </p:set>
                                    <p:animEffect filter="fade" transition="in">
                                      <p:cBhvr>
                                        <p:cTn dur="1000"/>
                                        <p:tgtEl>
                                          <p:spTgt spid="4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
                                            <p:txEl>
                                              <p:pRg end="1" st="1"/>
                                            </p:txEl>
                                          </p:spTgt>
                                        </p:tgtEl>
                                        <p:attrNameLst>
                                          <p:attrName>style.visibility</p:attrName>
                                        </p:attrNameLst>
                                      </p:cBhvr>
                                      <p:to>
                                        <p:strVal val="visible"/>
                                      </p:to>
                                    </p:set>
                                    <p:animEffect filter="fade" transition="in">
                                      <p:cBhvr>
                                        <p:cTn dur="1000"/>
                                        <p:tgtEl>
                                          <p:spTgt spid="4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par>
                                <p:cTn fill="hold" nodeType="with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par>
                                <p:cTn fill="hold" nodeType="withEffect" presetClass="entr" presetID="10" presetSubtype="0">
                                  <p:stCondLst>
                                    <p:cond delay="0"/>
                                  </p:stCondLst>
                                  <p:childTnLst>
                                    <p:set>
                                      <p:cBhvr>
                                        <p:cTn dur="1" fill="hold">
                                          <p:stCondLst>
                                            <p:cond delay="0"/>
                                          </p:stCondLst>
                                        </p:cTn>
                                        <p:tgtEl>
                                          <p:spTgt spid="441"/>
                                        </p:tgtEl>
                                        <p:attrNameLst>
                                          <p:attrName>style.visibility</p:attrName>
                                        </p:attrNameLst>
                                      </p:cBhvr>
                                      <p:to>
                                        <p:strVal val="visible"/>
                                      </p:to>
                                    </p:set>
                                    <p:animEffect filter="fade" transition="in">
                                      <p:cBhvr>
                                        <p:cTn dur="1000"/>
                                        <p:tgtEl>
                                          <p:spTgt spid="441"/>
                                        </p:tgtEl>
                                      </p:cBhvr>
                                    </p:animEffect>
                                  </p:childTnLst>
                                </p:cTn>
                              </p:par>
                              <p:par>
                                <p:cTn fill="hold" nodeType="withEffect" presetClass="entr" presetID="10" presetSubtype="0">
                                  <p:stCondLst>
                                    <p:cond delay="0"/>
                                  </p:stCondLst>
                                  <p:childTnLst>
                                    <p:set>
                                      <p:cBhvr>
                                        <p:cTn dur="1" fill="hold">
                                          <p:stCondLst>
                                            <p:cond delay="0"/>
                                          </p:stCondLst>
                                        </p:cTn>
                                        <p:tgtEl>
                                          <p:spTgt spid="442"/>
                                        </p:tgtEl>
                                        <p:attrNameLst>
                                          <p:attrName>style.visibility</p:attrName>
                                        </p:attrNameLst>
                                      </p:cBhvr>
                                      <p:to>
                                        <p:strVal val="visible"/>
                                      </p:to>
                                    </p:set>
                                    <p:animEffect filter="fade" transition="in">
                                      <p:cBhvr>
                                        <p:cTn dur="1000"/>
                                        <p:tgtEl>
                                          <p:spTgt spid="4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37"/>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Adversary’s strategy : Guess </a:t>
            </a:r>
            <a:r>
              <a:rPr lang="en-GB" sz="1400">
                <a:latin typeface="Merriweather"/>
                <a:ea typeface="Merriweather"/>
                <a:cs typeface="Merriweather"/>
                <a:sym typeface="Merriweather"/>
              </a:rPr>
              <a:t>|r</a:t>
            </a:r>
            <a:r>
              <a:rPr baseline="-25000" lang="en-GB" sz="1400">
                <a:latin typeface="Merriweather"/>
                <a:ea typeface="Merriweather"/>
                <a:cs typeface="Merriweather"/>
                <a:sym typeface="Merriweather"/>
              </a:rPr>
              <a:t>1</a:t>
            </a:r>
            <a:r>
              <a:rPr lang="en-GB" sz="1400">
                <a:latin typeface="Merriweather"/>
                <a:ea typeface="Merriweather"/>
                <a:cs typeface="Merriweather"/>
                <a:sym typeface="Merriweather"/>
              </a:rPr>
              <a:t>〉 + |r</a:t>
            </a:r>
            <a:r>
              <a:rPr baseline="-25000" lang="en-GB" sz="1400">
                <a:latin typeface="Merriweather"/>
                <a:ea typeface="Merriweather"/>
                <a:cs typeface="Merriweather"/>
                <a:sym typeface="Merriweather"/>
              </a:rPr>
              <a:t>2</a:t>
            </a:r>
            <a:r>
              <a:rPr lang="en-GB" sz="1400">
                <a:latin typeface="Merriweather"/>
                <a:ea typeface="Merriweather"/>
                <a:cs typeface="Merriweather"/>
                <a:sym typeface="Merriweather"/>
              </a:rPr>
              <a:t>〉 + |r</a:t>
            </a:r>
            <a:r>
              <a:rPr baseline="-25000" lang="en-GB" sz="1400">
                <a:latin typeface="Merriweather"/>
                <a:ea typeface="Merriweather"/>
                <a:cs typeface="Merriweather"/>
                <a:sym typeface="Merriweather"/>
              </a:rPr>
              <a:t>3</a:t>
            </a:r>
            <a:r>
              <a:rPr lang="en-GB" sz="1400">
                <a:latin typeface="Merriweather"/>
                <a:ea typeface="Merriweather"/>
                <a:cs typeface="Merriweather"/>
                <a:sym typeface="Merriweather"/>
              </a:rPr>
              <a:t>〉 + … + |r</a:t>
            </a:r>
            <a:r>
              <a:rPr baseline="-25000" lang="en-GB" sz="1400">
                <a:latin typeface="Merriweather"/>
                <a:ea typeface="Merriweather"/>
                <a:cs typeface="Merriweather"/>
                <a:sym typeface="Merriweather"/>
              </a:rPr>
              <a:t>k</a:t>
            </a:r>
            <a:r>
              <a:rPr lang="en-GB" sz="1400">
                <a:latin typeface="Merriweather"/>
                <a:ea typeface="Merriweather"/>
                <a:cs typeface="Merriweather"/>
                <a:sym typeface="Merriweather"/>
              </a:rPr>
              <a:t>〉 </a:t>
            </a:r>
            <a:r>
              <a:rPr lang="en-GB" sz="1400">
                <a:latin typeface="Merriweather"/>
                <a:ea typeface="Merriweather"/>
                <a:cs typeface="Merriweather"/>
                <a:sym typeface="Merriweather"/>
              </a:rPr>
              <a:t>! Xor with C. If it matches </a:t>
            </a:r>
            <a:r>
              <a:rPr lang="en-GB" sz="1400">
                <a:latin typeface="Merriweather"/>
                <a:ea typeface="Merriweather"/>
                <a:cs typeface="Merriweather"/>
                <a:sym typeface="Merriweather"/>
              </a:rPr>
              <a:t>|m</a:t>
            </a:r>
            <a:r>
              <a:rPr baseline="-25000" lang="en-GB" sz="1400">
                <a:latin typeface="Merriweather"/>
                <a:ea typeface="Merriweather"/>
                <a:cs typeface="Merriweather"/>
                <a:sym typeface="Merriweather"/>
              </a:rPr>
              <a:t>1</a:t>
            </a:r>
            <a:r>
              <a:rPr lang="en-GB" sz="1400">
                <a:latin typeface="Merriweather"/>
                <a:ea typeface="Merriweather"/>
                <a:cs typeface="Merriweather"/>
                <a:sym typeface="Merriweather"/>
              </a:rPr>
              <a:t>〉 + |m</a:t>
            </a:r>
            <a:r>
              <a:rPr baseline="-25000" lang="en-GB" sz="1400">
                <a:latin typeface="Merriweather"/>
                <a:ea typeface="Merriweather"/>
                <a:cs typeface="Merriweather"/>
                <a:sym typeface="Merriweather"/>
              </a:rPr>
              <a:t>2</a:t>
            </a:r>
            <a:r>
              <a:rPr lang="en-GB" sz="1400">
                <a:latin typeface="Merriweather"/>
                <a:ea typeface="Merriweather"/>
                <a:cs typeface="Merriweather"/>
                <a:sym typeface="Merriweather"/>
              </a:rPr>
              <a:t>〉 + |m</a:t>
            </a:r>
            <a:r>
              <a:rPr baseline="-25000" lang="en-GB" sz="1400">
                <a:latin typeface="Merriweather"/>
                <a:ea typeface="Merriweather"/>
                <a:cs typeface="Merriweather"/>
                <a:sym typeface="Merriweather"/>
              </a:rPr>
              <a:t>3</a:t>
            </a:r>
            <a:r>
              <a:rPr lang="en-GB" sz="1400">
                <a:latin typeface="Merriweather"/>
                <a:ea typeface="Merriweather"/>
                <a:cs typeface="Merriweather"/>
                <a:sym typeface="Merriweather"/>
              </a:rPr>
              <a:t>〉 + …, output 0.</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Every r</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is picked from n-bit space. MsgSp is also n bit. </a:t>
            </a:r>
            <a:endParaRPr sz="1400">
              <a:latin typeface="Merriweather"/>
              <a:ea typeface="Merriweather"/>
              <a:cs typeface="Merriweather"/>
              <a:sym typeface="Merriweather"/>
            </a:endParaRPr>
          </a:p>
          <a:p>
            <a:pPr indent="0" lvl="0" marL="457200" rtl="0" algn="l">
              <a:spcBef>
                <a:spcPts val="1600"/>
              </a:spcBef>
              <a:spcAft>
                <a:spcPts val="0"/>
              </a:spcAft>
              <a:buNone/>
            </a:pPr>
            <a:r>
              <a:rPr lang="en-GB" sz="1400">
                <a:latin typeface="Merriweather"/>
                <a:ea typeface="Merriweather"/>
                <a:cs typeface="Merriweather"/>
                <a:sym typeface="Merriweather"/>
              </a:rPr>
              <a:t>∀m</a:t>
            </a:r>
            <a:r>
              <a:rPr baseline="-25000" lang="en-GB" sz="1400">
                <a:latin typeface="Merriweather"/>
                <a:ea typeface="Merriweather"/>
                <a:cs typeface="Merriweather"/>
                <a:sym typeface="Merriweather"/>
              </a:rPr>
              <a:t>i </a:t>
            </a:r>
            <a:r>
              <a:rPr lang="en-GB" sz="1400">
                <a:latin typeface="Merriweather"/>
                <a:ea typeface="Merriweather"/>
                <a:cs typeface="Merriweather"/>
                <a:sym typeface="Merriweather"/>
              </a:rPr>
              <a:t>∈ MsgSp 	</a:t>
            </a:r>
            <a:r>
              <a:rPr lang="en-GB" sz="1400">
                <a:latin typeface="Merriweather"/>
                <a:ea typeface="Merriweather"/>
                <a:cs typeface="Merriweather"/>
                <a:sym typeface="Merriweather"/>
              </a:rPr>
              <a:t>Pr[E(R, m</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c</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a:t>
            </a:r>
            <a:r>
              <a:rPr lang="en-GB" sz="1400">
                <a:latin typeface="Merriweather"/>
                <a:ea typeface="Merriweather"/>
                <a:cs typeface="Merriweather"/>
                <a:sym typeface="Merriweather"/>
              </a:rPr>
              <a:t>Pr[R ⊕ m</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c</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Pr[R = m</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c</a:t>
            </a:r>
            <a:r>
              <a:rPr baseline="-25000" lang="en-GB" sz="1400">
                <a:latin typeface="Merriweather"/>
                <a:ea typeface="Merriweather"/>
                <a:cs typeface="Merriweather"/>
                <a:sym typeface="Merriweather"/>
              </a:rPr>
              <a:t>i</a:t>
            </a:r>
            <a:r>
              <a:rPr lang="en-GB" sz="1400">
                <a:latin typeface="Merriweather"/>
                <a:ea typeface="Merriweather"/>
                <a:cs typeface="Merriweather"/>
                <a:sym typeface="Merriweather"/>
              </a:rPr>
              <a:t>] = (½)^n</a:t>
            </a:r>
            <a:endParaRPr sz="1400">
              <a:latin typeface="Merriweather"/>
              <a:ea typeface="Merriweather"/>
              <a:cs typeface="Merriweather"/>
              <a:sym typeface="Merriweather"/>
            </a:endParaRPr>
          </a:p>
          <a:p>
            <a:pPr indent="-317500" lvl="0" marL="457200" rtl="0" algn="l">
              <a:spcBef>
                <a:spcPts val="1600"/>
              </a:spcBef>
              <a:spcAft>
                <a:spcPts val="0"/>
              </a:spcAft>
              <a:buSzPts val="1400"/>
              <a:buFont typeface="Merriweather"/>
              <a:buChar char="●"/>
            </a:pPr>
            <a:r>
              <a:rPr lang="en-GB" sz="1400">
                <a:latin typeface="Merriweather"/>
                <a:ea typeface="Merriweather"/>
                <a:cs typeface="Merriweather"/>
                <a:sym typeface="Merriweather"/>
              </a:rPr>
              <a:t>If b = 0, adversary outputs 0 with probability  (½)^n.</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But, if b = 1, adversary also outputs 0 with probability  (½)^n.</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Adversary cannot distinguish, has </a:t>
            </a:r>
            <a:r>
              <a:rPr lang="en-GB" sz="1400" u="sng">
                <a:latin typeface="Merriweather"/>
                <a:ea typeface="Merriweather"/>
                <a:cs typeface="Merriweather"/>
                <a:sym typeface="Merriweather"/>
              </a:rPr>
              <a:t>0 advantage</a:t>
            </a:r>
            <a:r>
              <a:rPr lang="en-GB" sz="1400">
                <a:latin typeface="Merriweather"/>
                <a:ea typeface="Merriweather"/>
                <a:cs typeface="Merriweather"/>
                <a:sym typeface="Merriweather"/>
              </a:rPr>
              <a:t>.</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OTP is perfectly secure.</a:t>
            </a:r>
            <a:endParaRPr sz="1400">
              <a:latin typeface="Merriweather"/>
              <a:ea typeface="Merriweather"/>
              <a:cs typeface="Merriweather"/>
              <a:sym typeface="Merriweather"/>
            </a:endParaRPr>
          </a:p>
          <a:p>
            <a:pPr indent="0" lvl="0" marL="0" rtl="0" algn="l">
              <a:spcBef>
                <a:spcPts val="1600"/>
              </a:spcBef>
              <a:spcAft>
                <a:spcPts val="1600"/>
              </a:spcAft>
              <a:buNone/>
            </a:pPr>
            <a:r>
              <a:rPr lang="en-GB" sz="1400">
                <a:latin typeface="Merriweather"/>
                <a:ea typeface="Merriweather"/>
                <a:cs typeface="Merriweather"/>
                <a:sym typeface="Merriweather"/>
              </a:rPr>
              <a:t> </a:t>
            </a:r>
            <a:endParaRPr sz="1400">
              <a:latin typeface="Merriweather"/>
              <a:ea typeface="Merriweather"/>
              <a:cs typeface="Merriweather"/>
              <a:sym typeface="Merriweather"/>
            </a:endParaRPr>
          </a:p>
        </p:txBody>
      </p:sp>
      <p:sp>
        <p:nvSpPr>
          <p:cNvPr id="448" name="Google Shape;448;p37"/>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Proving security : Confidentiality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7"/>
                                        </p:tgtEl>
                                        <p:attrNameLst>
                                          <p:attrName>style.visibility</p:attrName>
                                        </p:attrNameLst>
                                      </p:cBhvr>
                                      <p:to>
                                        <p:strVal val="visible"/>
                                      </p:to>
                                    </p:set>
                                    <p:animEffect filter="fade" transition="in">
                                      <p:cBhvr>
                                        <p:cTn dur="1000"/>
                                        <p:tgtEl>
                                          <p:spTgt spid="4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38"/>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Ciphertext has C, a, b.</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Need to ensure that if anything is changed, Bob is alerted of the presence of the eavesdropper and does not accept the tampered ciphertext.</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Turns out the </a:t>
            </a:r>
            <a:r>
              <a:rPr lang="en-GB" sz="1400">
                <a:latin typeface="Merriweather"/>
                <a:ea typeface="Merriweather"/>
                <a:cs typeface="Merriweather"/>
                <a:sym typeface="Merriweather"/>
              </a:rPr>
              <a:t>quantum</a:t>
            </a:r>
            <a:r>
              <a:rPr lang="en-GB" sz="1400">
                <a:latin typeface="Merriweather"/>
                <a:ea typeface="Merriweather"/>
                <a:cs typeface="Merriweather"/>
                <a:sym typeface="Merriweather"/>
              </a:rPr>
              <a:t> safe MACs like HMAC-SHA-3 are suitable for this. MAC will create a checksum value. </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Need a pre-established MAC key K</a:t>
            </a:r>
            <a:r>
              <a:rPr baseline="-25000" lang="en-GB" sz="1400">
                <a:latin typeface="Merriweather"/>
                <a:ea typeface="Merriweather"/>
                <a:cs typeface="Merriweather"/>
                <a:sym typeface="Merriweather"/>
              </a:rPr>
              <a:t>M</a:t>
            </a:r>
            <a:r>
              <a:rPr lang="en-GB" sz="1400">
                <a:latin typeface="Merriweather"/>
                <a:ea typeface="Merriweather"/>
                <a:cs typeface="Merriweather"/>
                <a:sym typeface="Merriweather"/>
              </a:rPr>
              <a:t>, between both parties.</a:t>
            </a:r>
            <a:endParaRPr sz="1400">
              <a:latin typeface="Merriweather"/>
              <a:ea typeface="Merriweather"/>
              <a:cs typeface="Merriweather"/>
              <a:sym typeface="Merriweather"/>
            </a:endParaRPr>
          </a:p>
        </p:txBody>
      </p:sp>
      <p:sp>
        <p:nvSpPr>
          <p:cNvPr id="454" name="Google Shape;454;p38"/>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Proving security : Integrity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3"/>
                                        </p:tgtEl>
                                        <p:attrNameLst>
                                          <p:attrName>style.visibility</p:attrName>
                                        </p:attrNameLst>
                                      </p:cBhvr>
                                      <p:to>
                                        <p:strVal val="visible"/>
                                      </p:to>
                                    </p:set>
                                    <p:animEffect filter="fade" transition="in">
                                      <p:cBhvr>
                                        <p:cTn dur="1000"/>
                                        <p:tgtEl>
                                          <p:spTgt spid="4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39"/>
          <p:cNvSpPr txBox="1"/>
          <p:nvPr>
            <p:ph idx="1" type="body"/>
          </p:nvPr>
        </p:nvSpPr>
        <p:spPr>
          <a:xfrm>
            <a:off x="1039400" y="2208600"/>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Alice chooses random key 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Creates classical bits a, b to teleport R to Bob.</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Creates ciphertext C</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MACs all the classical values using the key K</a:t>
            </a:r>
            <a:r>
              <a:rPr baseline="-25000" lang="en-GB" sz="1400">
                <a:latin typeface="Merriweather"/>
                <a:ea typeface="Merriweather"/>
                <a:cs typeface="Merriweather"/>
                <a:sym typeface="Merriweather"/>
              </a:rPr>
              <a:t>M</a:t>
            </a:r>
            <a:r>
              <a:rPr lang="en-GB" sz="1400">
                <a:latin typeface="Merriweather"/>
                <a:ea typeface="Merriweather"/>
                <a:cs typeface="Merriweather"/>
                <a:sym typeface="Merriweather"/>
              </a:rPr>
              <a:t>.</a:t>
            </a:r>
            <a:endParaRPr sz="1400">
              <a:latin typeface="Merriweather"/>
              <a:ea typeface="Merriweather"/>
              <a:cs typeface="Merriweather"/>
              <a:sym typeface="Merriweather"/>
            </a:endParaRPr>
          </a:p>
          <a:p>
            <a:pPr indent="0" lvl="0" marL="457200" rtl="0" algn="l">
              <a:spcBef>
                <a:spcPts val="1600"/>
              </a:spcBef>
              <a:spcAft>
                <a:spcPts val="0"/>
              </a:spcAft>
              <a:buNone/>
            </a:pPr>
            <a:r>
              <a:t/>
            </a:r>
            <a:endParaRPr sz="1400">
              <a:latin typeface="Merriweather"/>
              <a:ea typeface="Merriweather"/>
              <a:cs typeface="Merriweather"/>
              <a:sym typeface="Merriweather"/>
            </a:endParaRPr>
          </a:p>
          <a:p>
            <a:pPr indent="-317500" lvl="0" marL="457200" rtl="0" algn="l">
              <a:spcBef>
                <a:spcPts val="1600"/>
              </a:spcBef>
              <a:spcAft>
                <a:spcPts val="0"/>
              </a:spcAft>
              <a:buSzPts val="1400"/>
              <a:buFont typeface="Merriweather"/>
              <a:buChar char="●"/>
            </a:pPr>
            <a:r>
              <a:rPr lang="en-GB" sz="1400">
                <a:latin typeface="Merriweather"/>
                <a:ea typeface="Merriweather"/>
                <a:cs typeface="Merriweather"/>
                <a:sym typeface="Merriweather"/>
              </a:rPr>
              <a:t>Bob receives a’||b’||C’||checksum</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If  MAC</a:t>
            </a:r>
            <a:r>
              <a:rPr baseline="-25000" lang="en-GB" sz="1400">
                <a:latin typeface="Merriweather"/>
                <a:ea typeface="Merriweather"/>
                <a:cs typeface="Merriweather"/>
                <a:sym typeface="Merriweather"/>
              </a:rPr>
              <a:t>Km</a:t>
            </a:r>
            <a:r>
              <a:rPr lang="en-GB" sz="1400">
                <a:latin typeface="Merriweather"/>
                <a:ea typeface="Merriweather"/>
                <a:cs typeface="Merriweather"/>
                <a:sym typeface="Merriweather"/>
              </a:rPr>
              <a:t>(</a:t>
            </a:r>
            <a:r>
              <a:rPr lang="en-GB" sz="1400">
                <a:latin typeface="Merriweather"/>
                <a:ea typeface="Merriweather"/>
                <a:cs typeface="Merriweather"/>
                <a:sym typeface="Merriweather"/>
              </a:rPr>
              <a:t>a’||b’||C’</a:t>
            </a:r>
            <a:r>
              <a:rPr lang="en-GB" sz="1400">
                <a:latin typeface="Merriweather"/>
                <a:ea typeface="Merriweather"/>
                <a:cs typeface="Merriweather"/>
                <a:sym typeface="Merriweather"/>
              </a:rPr>
              <a:t>) ≠ checksum, drop ciphertexts.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Else, recreate R from a, b.</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Decrypt message M </a:t>
            </a:r>
            <a:r>
              <a:rPr lang="en-GB" sz="1400">
                <a:latin typeface="Merriweather"/>
                <a:ea typeface="Merriweather"/>
                <a:cs typeface="Merriweather"/>
                <a:sym typeface="Merriweather"/>
              </a:rPr>
              <a:t>← C ⊕ R</a:t>
            </a:r>
            <a:r>
              <a:rPr lang="en-GB" sz="1400">
                <a:latin typeface="Merriweather"/>
                <a:ea typeface="Merriweather"/>
                <a:cs typeface="Merriweather"/>
                <a:sym typeface="Merriweather"/>
              </a:rPr>
              <a:t> </a:t>
            </a:r>
            <a:endParaRPr sz="1400">
              <a:latin typeface="Merriweather"/>
              <a:ea typeface="Merriweather"/>
              <a:cs typeface="Merriweather"/>
              <a:sym typeface="Merriweather"/>
            </a:endParaRPr>
          </a:p>
        </p:txBody>
      </p:sp>
      <p:sp>
        <p:nvSpPr>
          <p:cNvPr id="460" name="Google Shape;460;p39"/>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 QKD + OTP looks like</a:t>
            </a:r>
            <a:endParaRPr/>
          </a:p>
        </p:txBody>
      </p:sp>
      <p:pic>
        <p:nvPicPr>
          <p:cNvPr id="461" name="Google Shape;461;p39"/>
          <p:cNvPicPr preferRelativeResize="0"/>
          <p:nvPr/>
        </p:nvPicPr>
        <p:blipFill>
          <a:blip r:embed="rId3">
            <a:alphaModFix/>
          </a:blip>
          <a:stretch>
            <a:fillRect/>
          </a:stretch>
        </p:blipFill>
        <p:spPr>
          <a:xfrm>
            <a:off x="1873662" y="1135825"/>
            <a:ext cx="4437863" cy="849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0"/>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 new quantum secure encryption scheme : QKD + OTP</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A new security definition to model this : qIND$-EAV</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Needs a quantum channel-a means for sending quantum bits between locations.</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Such channels have been built for over short distances.  A team of researchers from Fermilab, AT&amp;T, Caltech, Harvard University, NASA Jet Propulsion Laboratory, and University of Calgary teleported qubits between 2 systems, over 27 miles.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In the long-term, satellite quantum communication and quantum repeaters will enable global QKD. </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Scientists in China claim they are close.</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Quantum secure ⇒ No computational assumptions</a:t>
            </a:r>
            <a:endParaRPr sz="1400">
              <a:latin typeface="Merriweather"/>
              <a:ea typeface="Merriweather"/>
              <a:cs typeface="Merriweather"/>
              <a:sym typeface="Merriweather"/>
            </a:endParaRPr>
          </a:p>
        </p:txBody>
      </p:sp>
      <p:sp>
        <p:nvSpPr>
          <p:cNvPr id="467" name="Google Shape;467;p40"/>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and Conclusions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0" st="0"/>
                                            </p:txEl>
                                          </p:spTgt>
                                        </p:tgtEl>
                                        <p:attrNameLst>
                                          <p:attrName>style.visibility</p:attrName>
                                        </p:attrNameLst>
                                      </p:cBhvr>
                                      <p:to>
                                        <p:strVal val="visible"/>
                                      </p:to>
                                    </p:set>
                                    <p:animEffect filter="fade" transition="in">
                                      <p:cBhvr>
                                        <p:cTn dur="1000"/>
                                        <p:tgtEl>
                                          <p:spTgt spid="4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1" st="1"/>
                                            </p:txEl>
                                          </p:spTgt>
                                        </p:tgtEl>
                                        <p:attrNameLst>
                                          <p:attrName>style.visibility</p:attrName>
                                        </p:attrNameLst>
                                      </p:cBhvr>
                                      <p:to>
                                        <p:strVal val="visible"/>
                                      </p:to>
                                    </p:set>
                                    <p:animEffect filter="fade" transition="in">
                                      <p:cBhvr>
                                        <p:cTn dur="1000"/>
                                        <p:tgtEl>
                                          <p:spTgt spid="46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2" st="2"/>
                                            </p:txEl>
                                          </p:spTgt>
                                        </p:tgtEl>
                                        <p:attrNameLst>
                                          <p:attrName>style.visibility</p:attrName>
                                        </p:attrNameLst>
                                      </p:cBhvr>
                                      <p:to>
                                        <p:strVal val="visible"/>
                                      </p:to>
                                    </p:set>
                                    <p:animEffect filter="fade" transition="in">
                                      <p:cBhvr>
                                        <p:cTn dur="1000"/>
                                        <p:tgtEl>
                                          <p:spTgt spid="46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3" st="3"/>
                                            </p:txEl>
                                          </p:spTgt>
                                        </p:tgtEl>
                                        <p:attrNameLst>
                                          <p:attrName>style.visibility</p:attrName>
                                        </p:attrNameLst>
                                      </p:cBhvr>
                                      <p:to>
                                        <p:strVal val="visible"/>
                                      </p:to>
                                    </p:set>
                                    <p:animEffect filter="fade" transition="in">
                                      <p:cBhvr>
                                        <p:cTn dur="1000"/>
                                        <p:tgtEl>
                                          <p:spTgt spid="46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4" st="4"/>
                                            </p:txEl>
                                          </p:spTgt>
                                        </p:tgtEl>
                                        <p:attrNameLst>
                                          <p:attrName>style.visibility</p:attrName>
                                        </p:attrNameLst>
                                      </p:cBhvr>
                                      <p:to>
                                        <p:strVal val="visible"/>
                                      </p:to>
                                    </p:set>
                                    <p:animEffect filter="fade" transition="in">
                                      <p:cBhvr>
                                        <p:cTn dur="1000"/>
                                        <p:tgtEl>
                                          <p:spTgt spid="46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5" st="5"/>
                                            </p:txEl>
                                          </p:spTgt>
                                        </p:tgtEl>
                                        <p:attrNameLst>
                                          <p:attrName>style.visibility</p:attrName>
                                        </p:attrNameLst>
                                      </p:cBhvr>
                                      <p:to>
                                        <p:strVal val="visible"/>
                                      </p:to>
                                    </p:set>
                                    <p:animEffect filter="fade" transition="in">
                                      <p:cBhvr>
                                        <p:cTn dur="1000"/>
                                        <p:tgtEl>
                                          <p:spTgt spid="46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xEl>
                                              <p:pRg end="6" st="6"/>
                                            </p:txEl>
                                          </p:spTgt>
                                        </p:tgtEl>
                                        <p:attrNameLst>
                                          <p:attrName>style.visibility</p:attrName>
                                        </p:attrNameLst>
                                      </p:cBhvr>
                                      <p:to>
                                        <p:strVal val="visible"/>
                                      </p:to>
                                    </p:set>
                                    <p:animEffect filter="fade" transition="in">
                                      <p:cBhvr>
                                        <p:cTn dur="1000"/>
                                        <p:tgtEl>
                                          <p:spTgt spid="466">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1"/>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Could not test this out because a 2000 qubit quantum computer was available at only $15 million.</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Road to a fully-fledged, working quantum computer is full of challenges.</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Scalability, fault tolerance, error correction, efficiency</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Need a lot of perfect logical qubits. IARPA trying to build “a logical qubit from a number of imperfect physical qubits”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Switching to new algorithms will be inconvenient at best and disruptive at worst.</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The question of when to incur this cost depends on how fast the technology is built.</a:t>
            </a:r>
            <a:endParaRPr sz="1400">
              <a:latin typeface="Merriweather"/>
              <a:ea typeface="Merriweather"/>
              <a:cs typeface="Merriweather"/>
              <a:sym typeface="Merriweather"/>
            </a:endParaRPr>
          </a:p>
          <a:p>
            <a:pPr indent="0" lvl="0" marL="0" rtl="0" algn="l">
              <a:spcBef>
                <a:spcPts val="1600"/>
              </a:spcBef>
              <a:spcAft>
                <a:spcPts val="1600"/>
              </a:spcAft>
              <a:buNone/>
            </a:pPr>
            <a:r>
              <a:rPr lang="en-GB" sz="1400">
                <a:solidFill>
                  <a:schemeClr val="lt2"/>
                </a:solidFill>
                <a:latin typeface="Merriweather"/>
                <a:ea typeface="Merriweather"/>
                <a:cs typeface="Merriweather"/>
                <a:sym typeface="Merriweather"/>
              </a:rPr>
              <a:t>We are good for a few years. To crack the encryption methods that are currently serving us, these computers will have to come a long way. But quantum computing is growing faster than classical computing ever did.</a:t>
            </a:r>
            <a:endParaRPr sz="1400">
              <a:solidFill>
                <a:schemeClr val="lt2"/>
              </a:solidFill>
              <a:latin typeface="Merriweather"/>
              <a:ea typeface="Merriweather"/>
              <a:cs typeface="Merriweather"/>
              <a:sym typeface="Merriweather"/>
            </a:endParaRPr>
          </a:p>
        </p:txBody>
      </p:sp>
      <p:sp>
        <p:nvSpPr>
          <p:cNvPr id="473" name="Google Shape;473;p41"/>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Some of the many hurdles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0" st="0"/>
                                            </p:txEl>
                                          </p:spTgt>
                                        </p:tgtEl>
                                        <p:attrNameLst>
                                          <p:attrName>style.visibility</p:attrName>
                                        </p:attrNameLst>
                                      </p:cBhvr>
                                      <p:to>
                                        <p:strVal val="visible"/>
                                      </p:to>
                                    </p:set>
                                    <p:animEffect filter="fade" transition="in">
                                      <p:cBhvr>
                                        <p:cTn dur="1000"/>
                                        <p:tgtEl>
                                          <p:spTgt spid="4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1" st="1"/>
                                            </p:txEl>
                                          </p:spTgt>
                                        </p:tgtEl>
                                        <p:attrNameLst>
                                          <p:attrName>style.visibility</p:attrName>
                                        </p:attrNameLst>
                                      </p:cBhvr>
                                      <p:to>
                                        <p:strVal val="visible"/>
                                      </p:to>
                                    </p:set>
                                    <p:animEffect filter="fade" transition="in">
                                      <p:cBhvr>
                                        <p:cTn dur="1000"/>
                                        <p:tgtEl>
                                          <p:spTgt spid="4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2" st="2"/>
                                            </p:txEl>
                                          </p:spTgt>
                                        </p:tgtEl>
                                        <p:attrNameLst>
                                          <p:attrName>style.visibility</p:attrName>
                                        </p:attrNameLst>
                                      </p:cBhvr>
                                      <p:to>
                                        <p:strVal val="visible"/>
                                      </p:to>
                                    </p:set>
                                    <p:animEffect filter="fade" transition="in">
                                      <p:cBhvr>
                                        <p:cTn dur="1000"/>
                                        <p:tgtEl>
                                          <p:spTgt spid="4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3" st="3"/>
                                            </p:txEl>
                                          </p:spTgt>
                                        </p:tgtEl>
                                        <p:attrNameLst>
                                          <p:attrName>style.visibility</p:attrName>
                                        </p:attrNameLst>
                                      </p:cBhvr>
                                      <p:to>
                                        <p:strVal val="visible"/>
                                      </p:to>
                                    </p:set>
                                    <p:animEffect filter="fade" transition="in">
                                      <p:cBhvr>
                                        <p:cTn dur="1000"/>
                                        <p:tgtEl>
                                          <p:spTgt spid="47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4" st="4"/>
                                            </p:txEl>
                                          </p:spTgt>
                                        </p:tgtEl>
                                        <p:attrNameLst>
                                          <p:attrName>style.visibility</p:attrName>
                                        </p:attrNameLst>
                                      </p:cBhvr>
                                      <p:to>
                                        <p:strVal val="visible"/>
                                      </p:to>
                                    </p:set>
                                    <p:animEffect filter="fade" transition="in">
                                      <p:cBhvr>
                                        <p:cTn dur="1000"/>
                                        <p:tgtEl>
                                          <p:spTgt spid="47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5" st="5"/>
                                            </p:txEl>
                                          </p:spTgt>
                                        </p:tgtEl>
                                        <p:attrNameLst>
                                          <p:attrName>style.visibility</p:attrName>
                                        </p:attrNameLst>
                                      </p:cBhvr>
                                      <p:to>
                                        <p:strVal val="visible"/>
                                      </p:to>
                                    </p:set>
                                    <p:animEffect filter="fade" transition="in">
                                      <p:cBhvr>
                                        <p:cTn dur="1000"/>
                                        <p:tgtEl>
                                          <p:spTgt spid="47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2">
                                            <p:txEl>
                                              <p:pRg end="6" st="6"/>
                                            </p:txEl>
                                          </p:spTgt>
                                        </p:tgtEl>
                                        <p:attrNameLst>
                                          <p:attrName>style.visibility</p:attrName>
                                        </p:attrNameLst>
                                      </p:cBhvr>
                                      <p:to>
                                        <p:strVal val="visible"/>
                                      </p:to>
                                    </p:set>
                                    <p:animEffect filter="fade" transition="in">
                                      <p:cBhvr>
                                        <p:cTn dur="1000"/>
                                        <p:tgtEl>
                                          <p:spTgt spid="472">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2"/>
          <p:cNvSpPr txBox="1"/>
          <p:nvPr>
            <p:ph idx="1" type="body"/>
          </p:nvPr>
        </p:nvSpPr>
        <p:spPr>
          <a:xfrm>
            <a:off x="1082275" y="1254925"/>
            <a:ext cx="7404600" cy="124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Researching whether QT can be used to form a quantum-secure DSA. Classical proofs of quantum knowledge?</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Theorizing classical schemes which can provide </a:t>
            </a:r>
            <a:r>
              <a:rPr lang="en-GB" sz="1400">
                <a:latin typeface="Merriweather"/>
                <a:ea typeface="Merriweather"/>
                <a:cs typeface="Merriweather"/>
                <a:sym typeface="Merriweather"/>
              </a:rPr>
              <a:t>guarantees</a:t>
            </a:r>
            <a:r>
              <a:rPr lang="en-GB" sz="1400">
                <a:latin typeface="Merriweather"/>
                <a:ea typeface="Merriweather"/>
                <a:cs typeface="Merriweather"/>
                <a:sym typeface="Merriweather"/>
              </a:rPr>
              <a:t> and be practical</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Can the weaker definitions lead to something</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Working with the QT circuit, possibly exploiting more quantum phenomena</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In 15 years, practical deployments of both quantum and post-quantum cryptography will enable the applied cryptography and security community to battle-test these solutions under real-world conditions and better prepare them for “showtime” when the current cryptography tools are no longer able to provide the required security. </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Business and policy decisions that would drive the adoption of quantum-safe cryptography.</a:t>
            </a:r>
            <a:endParaRPr sz="1400">
              <a:latin typeface="Merriweather"/>
              <a:ea typeface="Merriweather"/>
              <a:cs typeface="Merriweather"/>
              <a:sym typeface="Merriweather"/>
            </a:endParaRPr>
          </a:p>
        </p:txBody>
      </p:sp>
      <p:sp>
        <p:nvSpPr>
          <p:cNvPr id="479" name="Google Shape;479;p42"/>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Work</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8"/>
                                        </p:tgtEl>
                                        <p:attrNameLst>
                                          <p:attrName>style.visibility</p:attrName>
                                        </p:attrNameLst>
                                      </p:cBhvr>
                                      <p:to>
                                        <p:strVal val="visible"/>
                                      </p:to>
                                    </p:set>
                                    <p:animEffect filter="fade" transition="in">
                                      <p:cBhvr>
                                        <p:cTn dur="1000"/>
                                        <p:tgtEl>
                                          <p:spTgt spid="4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3"/>
          <p:cNvSpPr txBox="1"/>
          <p:nvPr>
            <p:ph type="title"/>
          </p:nvPr>
        </p:nvSpPr>
        <p:spPr>
          <a:xfrm>
            <a:off x="1297500" y="393750"/>
            <a:ext cx="7038900" cy="8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485" name="Google Shape;485;p43"/>
          <p:cNvSpPr txBox="1"/>
          <p:nvPr/>
        </p:nvSpPr>
        <p:spPr>
          <a:xfrm>
            <a:off x="910825" y="1371600"/>
            <a:ext cx="8233200" cy="3461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3"/>
              </a:rPr>
              <a:t>https://www.thesslstore.com/blog/quantum-computings-threat-public-key-cryptography-need-worry/</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4"/>
              </a:rPr>
              <a:t>https://scrambox.com/article/brute-force-aes/</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5"/>
              </a:rPr>
              <a:t>https://www.quintessencelabs.com/blog/breaking-rsa-encryption-update-state-art/</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6"/>
              </a:rPr>
              <a:t>http://xeushack.com/how-quantum-computing-will-turn-digital-security-upside-down</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7"/>
              </a:rPr>
              <a:t>https://imlive.s3.amazonaws.com/Federal%20Government/ID151830346965529215587195222610265670631/CNSSP15.pdf</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8"/>
              </a:rPr>
              <a:t>https://ieeexplore.ieee.org/document/8490169</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9"/>
              </a:rPr>
              <a:t>https://eprint.iacr.org/2021/1637.pdf</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10"/>
              </a:rPr>
              <a:t>https://www.pqsecurity.com/wp-content/uploads/2020/02/PQ-Standardization-Discussion.pdf</a:t>
            </a:r>
            <a:r>
              <a:rPr lang="en-GB">
                <a:solidFill>
                  <a:schemeClr val="lt1"/>
                </a:solidFill>
                <a:latin typeface="Merriweather"/>
                <a:ea typeface="Merriweather"/>
                <a:cs typeface="Merriweather"/>
                <a:sym typeface="Merriweather"/>
              </a:rPr>
              <a:t> </a:t>
            </a:r>
            <a:endParaRPr>
              <a:solidFill>
                <a:schemeClr val="lt1"/>
              </a:solidFill>
              <a:latin typeface="Merriweather"/>
              <a:ea typeface="Merriweather"/>
              <a:cs typeface="Merriweather"/>
              <a:sym typeface="Merriweather"/>
            </a:endParaRPr>
          </a:p>
          <a:p>
            <a:pPr indent="-317500" lvl="0" marL="457200" rtl="0" algn="l">
              <a:spcBef>
                <a:spcPts val="0"/>
              </a:spcBef>
              <a:spcAft>
                <a:spcPts val="0"/>
              </a:spcAft>
              <a:buClr>
                <a:schemeClr val="lt1"/>
              </a:buClr>
              <a:buSzPts val="1400"/>
              <a:buFont typeface="Merriweather"/>
              <a:buAutoNum type="arabicParenBoth"/>
            </a:pPr>
            <a:r>
              <a:rPr lang="en-GB" u="sng">
                <a:solidFill>
                  <a:schemeClr val="hlink"/>
                </a:solidFill>
                <a:latin typeface="Merriweather"/>
                <a:ea typeface="Merriweather"/>
                <a:cs typeface="Merriweather"/>
                <a:sym typeface="Merriweather"/>
                <a:hlinkClick r:id="rId11"/>
              </a:rPr>
              <a:t>https://www.datacenterknowledge.com/networks/quantum-teleportation-makes-progress-toward-what</a:t>
            </a:r>
            <a:r>
              <a:rPr lang="en-GB">
                <a:solidFill>
                  <a:schemeClr val="lt1"/>
                </a:solidFill>
                <a:latin typeface="Merriweather"/>
                <a:ea typeface="Merriweather"/>
                <a:cs typeface="Merriweather"/>
                <a:sym typeface="Merriweather"/>
              </a:rPr>
              <a:t> </a:t>
            </a:r>
            <a:endParaRPr>
              <a:solidFill>
                <a:schemeClr val="lt1"/>
              </a:solidFill>
              <a:latin typeface="Merriweather"/>
              <a:ea typeface="Merriweather"/>
              <a:cs typeface="Merriweather"/>
              <a:sym typeface="Merriweather"/>
            </a:endParaRPr>
          </a:p>
          <a:p>
            <a:pPr indent="0" lvl="0" marL="457200" rtl="0" algn="l">
              <a:spcBef>
                <a:spcPts val="0"/>
              </a:spcBef>
              <a:spcAft>
                <a:spcPts val="0"/>
              </a:spcAft>
              <a:buNone/>
            </a:pPr>
            <a:r>
              <a:t/>
            </a:r>
            <a:endParaRPr>
              <a:solidFill>
                <a:schemeClr val="lt1"/>
              </a:solidFill>
              <a:latin typeface="Merriweather"/>
              <a:ea typeface="Merriweather"/>
              <a:cs typeface="Merriweather"/>
              <a:sym typeface="Merriweath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4"/>
          <p:cNvSpPr txBox="1"/>
          <p:nvPr>
            <p:ph type="title"/>
          </p:nvPr>
        </p:nvSpPr>
        <p:spPr>
          <a:xfrm>
            <a:off x="645313" y="178922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 for listening!</a:t>
            </a:r>
            <a:endParaRPr/>
          </a:p>
        </p:txBody>
      </p:sp>
      <p:grpSp>
        <p:nvGrpSpPr>
          <p:cNvPr id="491" name="Google Shape;491;p44"/>
          <p:cNvGrpSpPr/>
          <p:nvPr/>
        </p:nvGrpSpPr>
        <p:grpSpPr>
          <a:xfrm>
            <a:off x="4066820" y="1553491"/>
            <a:ext cx="3159984" cy="2439109"/>
            <a:chOff x="3553042" y="1657806"/>
            <a:chExt cx="3461100" cy="2671532"/>
          </a:xfrm>
        </p:grpSpPr>
        <p:sp>
          <p:nvSpPr>
            <p:cNvPr id="492" name="Google Shape;492;p4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0" name="Google Shape;500;p4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501" name="Google Shape;501;p4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44"/>
          <p:cNvGrpSpPr/>
          <p:nvPr/>
        </p:nvGrpSpPr>
        <p:grpSpPr>
          <a:xfrm>
            <a:off x="6762480" y="2546254"/>
            <a:ext cx="1024386" cy="1522884"/>
            <a:chOff x="6505573" y="2745170"/>
            <a:chExt cx="1122000" cy="1668000"/>
          </a:xfrm>
        </p:grpSpPr>
        <p:sp>
          <p:nvSpPr>
            <p:cNvPr id="503" name="Google Shape;503;p4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7" name="Google Shape;507;p4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508" name="Google Shape;508;p4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44"/>
          <p:cNvGrpSpPr/>
          <p:nvPr/>
        </p:nvGrpSpPr>
        <p:grpSpPr>
          <a:xfrm>
            <a:off x="6405845" y="3121897"/>
            <a:ext cx="520684" cy="1036470"/>
            <a:chOff x="9543736" y="4486132"/>
            <a:chExt cx="570300" cy="1135235"/>
          </a:xfrm>
        </p:grpSpPr>
        <p:sp>
          <p:nvSpPr>
            <p:cNvPr id="510" name="Google Shape;510;p4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14" name="Google Shape;514;p4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515" name="Google Shape;515;p4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44"/>
          <p:cNvGrpSpPr/>
          <p:nvPr/>
        </p:nvGrpSpPr>
        <p:grpSpPr>
          <a:xfrm>
            <a:off x="7564804" y="3443361"/>
            <a:ext cx="455496" cy="692277"/>
            <a:chOff x="7384375" y="3728000"/>
            <a:chExt cx="498900" cy="758244"/>
          </a:xfrm>
        </p:grpSpPr>
        <p:sp>
          <p:nvSpPr>
            <p:cNvPr id="517" name="Google Shape;517;p4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44"/>
          <p:cNvGrpSpPr/>
          <p:nvPr/>
        </p:nvGrpSpPr>
        <p:grpSpPr>
          <a:xfrm>
            <a:off x="7564836" y="3561758"/>
            <a:ext cx="478081" cy="462776"/>
            <a:chOff x="7384385" y="3857442"/>
            <a:chExt cx="523637" cy="506874"/>
          </a:xfrm>
        </p:grpSpPr>
        <p:sp>
          <p:nvSpPr>
            <p:cNvPr id="522" name="Google Shape;522;p4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44"/>
            <p:cNvGrpSpPr/>
            <p:nvPr/>
          </p:nvGrpSpPr>
          <p:grpSpPr>
            <a:xfrm>
              <a:off x="7384385" y="3857442"/>
              <a:ext cx="523637" cy="498900"/>
              <a:chOff x="7384385" y="3857442"/>
              <a:chExt cx="523637" cy="498900"/>
            </a:xfrm>
          </p:grpSpPr>
          <p:sp>
            <p:nvSpPr>
              <p:cNvPr id="524" name="Google Shape;524;p4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26" name="Google Shape;526;p4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27" name="Google Shape;527;p44"/>
          <p:cNvGrpSpPr/>
          <p:nvPr/>
        </p:nvGrpSpPr>
        <p:grpSpPr>
          <a:xfrm>
            <a:off x="8110843" y="3443361"/>
            <a:ext cx="435785" cy="692277"/>
            <a:chOff x="7982421" y="3727763"/>
            <a:chExt cx="477311" cy="758244"/>
          </a:xfrm>
        </p:grpSpPr>
        <p:sp>
          <p:nvSpPr>
            <p:cNvPr id="528" name="Google Shape;528;p4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36" name="Google Shape;536;p4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537" name="Google Shape;537;p44"/>
          <p:cNvPicPr preferRelativeResize="0"/>
          <p:nvPr/>
        </p:nvPicPr>
        <p:blipFill rotWithShape="1">
          <a:blip r:embed="rId4">
            <a:alphaModFix/>
          </a:blip>
          <a:srcRect b="0" l="13751" r="21749" t="0"/>
          <a:stretch/>
        </p:blipFill>
        <p:spPr>
          <a:xfrm>
            <a:off x="3795700" y="2562563"/>
            <a:ext cx="2336025" cy="2028175"/>
          </a:xfrm>
          <a:prstGeom prst="rect">
            <a:avLst/>
          </a:prstGeom>
          <a:noFill/>
          <a:ln>
            <a:noFill/>
          </a:ln>
        </p:spPr>
      </p:pic>
      <p:pic>
        <p:nvPicPr>
          <p:cNvPr id="538" name="Google Shape;538;p44"/>
          <p:cNvPicPr preferRelativeResize="0"/>
          <p:nvPr/>
        </p:nvPicPr>
        <p:blipFill>
          <a:blip r:embed="rId5">
            <a:alphaModFix/>
          </a:blip>
          <a:stretch>
            <a:fillRect/>
          </a:stretch>
        </p:blipFill>
        <p:spPr>
          <a:xfrm>
            <a:off x="596963" y="3121553"/>
            <a:ext cx="3159975" cy="1774447"/>
          </a:xfrm>
          <a:prstGeom prst="rect">
            <a:avLst/>
          </a:prstGeom>
          <a:noFill/>
          <a:ln>
            <a:noFill/>
          </a:ln>
        </p:spPr>
      </p:pic>
      <p:sp>
        <p:nvSpPr>
          <p:cNvPr id="539" name="Google Shape;539;p44"/>
          <p:cNvSpPr txBox="1"/>
          <p:nvPr/>
        </p:nvSpPr>
        <p:spPr>
          <a:xfrm>
            <a:off x="4929200" y="1907375"/>
            <a:ext cx="17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900">
                <a:solidFill>
                  <a:srgbClr val="741B47"/>
                </a:solidFill>
                <a:latin typeface="Lato"/>
                <a:ea typeface="Lato"/>
                <a:cs typeface="Lato"/>
                <a:sym typeface="Lato"/>
              </a:rPr>
              <a:t>QKD + OTP</a:t>
            </a:r>
            <a:endParaRPr b="1" sz="1900">
              <a:solidFill>
                <a:srgbClr val="741B47"/>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6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a quantum computer?</a:t>
            </a:r>
            <a:endParaRPr/>
          </a:p>
        </p:txBody>
      </p:sp>
      <p:pic>
        <p:nvPicPr>
          <p:cNvPr id="249" name="Google Shape;249;p19"/>
          <p:cNvPicPr preferRelativeResize="0"/>
          <p:nvPr/>
        </p:nvPicPr>
        <p:blipFill>
          <a:blip r:embed="rId3">
            <a:alphaModFix/>
          </a:blip>
          <a:stretch>
            <a:fillRect/>
          </a:stretch>
        </p:blipFill>
        <p:spPr>
          <a:xfrm>
            <a:off x="441725" y="1603174"/>
            <a:ext cx="4451031" cy="1803593"/>
          </a:xfrm>
          <a:prstGeom prst="rect">
            <a:avLst/>
          </a:prstGeom>
          <a:noFill/>
          <a:ln>
            <a:noFill/>
          </a:ln>
        </p:spPr>
      </p:pic>
      <p:sp>
        <p:nvSpPr>
          <p:cNvPr id="250" name="Google Shape;250;p19"/>
          <p:cNvSpPr txBox="1"/>
          <p:nvPr/>
        </p:nvSpPr>
        <p:spPr>
          <a:xfrm>
            <a:off x="515579" y="3512615"/>
            <a:ext cx="4606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latin typeface="Lato"/>
                <a:ea typeface="Lato"/>
                <a:cs typeface="Lato"/>
                <a:sym typeface="Lato"/>
              </a:rPr>
              <a:t>circuit chip                modules                       logic gates           transistors</a:t>
            </a:r>
            <a:endParaRPr sz="1200">
              <a:solidFill>
                <a:schemeClr val="lt1"/>
              </a:solidFill>
              <a:latin typeface="Lato"/>
              <a:ea typeface="Lato"/>
              <a:cs typeface="Lato"/>
              <a:sym typeface="Lato"/>
            </a:endParaRPr>
          </a:p>
        </p:txBody>
      </p:sp>
      <p:pic>
        <p:nvPicPr>
          <p:cNvPr id="251" name="Google Shape;251;p19"/>
          <p:cNvPicPr preferRelativeResize="0"/>
          <p:nvPr/>
        </p:nvPicPr>
        <p:blipFill>
          <a:blip r:embed="rId4">
            <a:alphaModFix/>
          </a:blip>
          <a:stretch>
            <a:fillRect/>
          </a:stretch>
        </p:blipFill>
        <p:spPr>
          <a:xfrm>
            <a:off x="5436025" y="1243025"/>
            <a:ext cx="3084696" cy="1487865"/>
          </a:xfrm>
          <a:prstGeom prst="rect">
            <a:avLst/>
          </a:prstGeom>
          <a:noFill/>
          <a:ln>
            <a:noFill/>
          </a:ln>
        </p:spPr>
      </p:pic>
      <p:sp>
        <p:nvSpPr>
          <p:cNvPr id="252" name="Google Shape;252;p19"/>
          <p:cNvSpPr txBox="1"/>
          <p:nvPr/>
        </p:nvSpPr>
        <p:spPr>
          <a:xfrm>
            <a:off x="5371275" y="4163675"/>
            <a:ext cx="3214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500">
                <a:solidFill>
                  <a:srgbClr val="93C47D"/>
                </a:solidFill>
                <a:latin typeface="Lobster"/>
                <a:ea typeface="Lobster"/>
                <a:cs typeface="Lobster"/>
                <a:sym typeface="Lobster"/>
              </a:rPr>
              <a:t>Quantum Superposition</a:t>
            </a:r>
            <a:endParaRPr sz="2500">
              <a:solidFill>
                <a:srgbClr val="93C47D"/>
              </a:solidFill>
              <a:latin typeface="Lobster"/>
              <a:ea typeface="Lobster"/>
              <a:cs typeface="Lobster"/>
              <a:sym typeface="Lobster"/>
            </a:endParaRPr>
          </a:p>
        </p:txBody>
      </p:sp>
      <p:pic>
        <p:nvPicPr>
          <p:cNvPr id="253" name="Google Shape;253;p19"/>
          <p:cNvPicPr preferRelativeResize="0"/>
          <p:nvPr/>
        </p:nvPicPr>
        <p:blipFill>
          <a:blip r:embed="rId5">
            <a:alphaModFix/>
          </a:blip>
          <a:stretch>
            <a:fillRect/>
          </a:stretch>
        </p:blipFill>
        <p:spPr>
          <a:xfrm>
            <a:off x="6287548" y="1291625"/>
            <a:ext cx="1689362" cy="1487864"/>
          </a:xfrm>
          <a:prstGeom prst="rect">
            <a:avLst/>
          </a:prstGeom>
          <a:noFill/>
          <a:ln>
            <a:noFill/>
          </a:ln>
        </p:spPr>
      </p:pic>
      <p:pic>
        <p:nvPicPr>
          <p:cNvPr id="254" name="Google Shape;254;p19"/>
          <p:cNvPicPr preferRelativeResize="0"/>
          <p:nvPr/>
        </p:nvPicPr>
        <p:blipFill rotWithShape="1">
          <a:blip r:embed="rId6">
            <a:alphaModFix/>
          </a:blip>
          <a:srcRect b="9198" l="0" r="0" t="0"/>
          <a:stretch/>
        </p:blipFill>
        <p:spPr>
          <a:xfrm>
            <a:off x="5990135" y="1345468"/>
            <a:ext cx="2284180" cy="2404912"/>
          </a:xfrm>
          <a:prstGeom prst="rect">
            <a:avLst/>
          </a:prstGeom>
          <a:noFill/>
          <a:ln>
            <a:noFill/>
          </a:ln>
        </p:spPr>
      </p:pic>
      <p:pic>
        <p:nvPicPr>
          <p:cNvPr id="255" name="Google Shape;255;p19"/>
          <p:cNvPicPr preferRelativeResize="0"/>
          <p:nvPr/>
        </p:nvPicPr>
        <p:blipFill>
          <a:blip r:embed="rId7">
            <a:alphaModFix/>
          </a:blip>
          <a:stretch>
            <a:fillRect/>
          </a:stretch>
        </p:blipFill>
        <p:spPr>
          <a:xfrm>
            <a:off x="6050270" y="1243025"/>
            <a:ext cx="2034976" cy="25126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xit" presetID="10" presetSubtype="0">
                                  <p:stCondLst>
                                    <p:cond delay="0"/>
                                  </p:stCondLst>
                                  <p:childTnLst>
                                    <p:animEffect filter="fade" transition="out">
                                      <p:cBhvr>
                                        <p:cTn dur="1000"/>
                                        <p:tgtEl>
                                          <p:spTgt spid="251"/>
                                        </p:tgtEl>
                                      </p:cBhvr>
                                    </p:animEffect>
                                    <p:set>
                                      <p:cBhvr>
                                        <p:cTn dur="1" fill="hold">
                                          <p:stCondLst>
                                            <p:cond delay="1000"/>
                                          </p:stCondLst>
                                        </p:cTn>
                                        <p:tgtEl>
                                          <p:spTgt spid="25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xit" presetID="10" presetSubtype="0">
                                  <p:stCondLst>
                                    <p:cond delay="0"/>
                                  </p:stCondLst>
                                  <p:childTnLst>
                                    <p:animEffect filter="fade" transition="out">
                                      <p:cBhvr>
                                        <p:cTn dur="1000"/>
                                        <p:tgtEl>
                                          <p:spTgt spid="253"/>
                                        </p:tgtEl>
                                      </p:cBhvr>
                                    </p:animEffect>
                                    <p:set>
                                      <p:cBhvr>
                                        <p:cTn dur="1" fill="hold">
                                          <p:stCondLst>
                                            <p:cond delay="1000"/>
                                          </p:stCondLst>
                                        </p:cTn>
                                        <p:tgtEl>
                                          <p:spTgt spid="253"/>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900"/>
                                        <p:tgtEl>
                                          <p:spTgt spid="254"/>
                                        </p:tgtEl>
                                      </p:cBhvr>
                                    </p:animEffect>
                                    <p:set>
                                      <p:cBhvr>
                                        <p:cTn dur="1" fill="hold">
                                          <p:stCondLst>
                                            <p:cond delay="1900"/>
                                          </p:stCondLst>
                                        </p:cTn>
                                        <p:tgtEl>
                                          <p:spTgt spid="25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0"/>
          <p:cNvSpPr txBox="1"/>
          <p:nvPr>
            <p:ph type="title"/>
          </p:nvPr>
        </p:nvSpPr>
        <p:spPr>
          <a:xfrm>
            <a:off x="1297500" y="393750"/>
            <a:ext cx="7038900" cy="6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quantum power</a:t>
            </a:r>
            <a:endParaRPr/>
          </a:p>
        </p:txBody>
      </p:sp>
      <p:sp>
        <p:nvSpPr>
          <p:cNvPr id="261" name="Google Shape;261;p20"/>
          <p:cNvSpPr txBox="1"/>
          <p:nvPr/>
        </p:nvSpPr>
        <p:spPr>
          <a:xfrm>
            <a:off x="1285875" y="1307300"/>
            <a:ext cx="176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Find x</a:t>
            </a:r>
            <a:r>
              <a:rPr baseline="-25000" lang="en-GB" sz="1300">
                <a:solidFill>
                  <a:schemeClr val="lt1"/>
                </a:solidFill>
                <a:latin typeface="Lato"/>
                <a:ea typeface="Lato"/>
                <a:cs typeface="Lato"/>
                <a:sym typeface="Lato"/>
              </a:rPr>
              <a:t>0</a:t>
            </a:r>
            <a:r>
              <a:rPr lang="en-GB" sz="1300">
                <a:solidFill>
                  <a:schemeClr val="lt1"/>
                </a:solidFill>
                <a:latin typeface="Lato"/>
                <a:ea typeface="Lato"/>
                <a:cs typeface="Lato"/>
                <a:sym typeface="Lato"/>
              </a:rPr>
              <a:t>, s.t. f(x</a:t>
            </a:r>
            <a:r>
              <a:rPr baseline="-25000" lang="en-GB" sz="1300">
                <a:solidFill>
                  <a:schemeClr val="lt1"/>
                </a:solidFill>
                <a:latin typeface="Lato"/>
                <a:ea typeface="Lato"/>
                <a:cs typeface="Lato"/>
                <a:sym typeface="Lato"/>
              </a:rPr>
              <a:t>0</a:t>
            </a:r>
            <a:r>
              <a:rPr lang="en-GB" sz="1300">
                <a:solidFill>
                  <a:schemeClr val="lt1"/>
                </a:solidFill>
                <a:latin typeface="Lato"/>
                <a:ea typeface="Lato"/>
                <a:cs typeface="Lato"/>
                <a:sym typeface="Lato"/>
              </a:rPr>
              <a:t>) = w ⇨ </a:t>
            </a:r>
            <a:r>
              <a:rPr lang="en-GB" sz="1300">
                <a:solidFill>
                  <a:schemeClr val="lt1"/>
                </a:solidFill>
                <a:latin typeface="Lato"/>
                <a:ea typeface="Lato"/>
                <a:cs typeface="Lato"/>
                <a:sym typeface="Lato"/>
              </a:rPr>
              <a:t>  </a:t>
            </a:r>
            <a:endParaRPr sz="1300">
              <a:solidFill>
                <a:schemeClr val="lt1"/>
              </a:solidFill>
              <a:latin typeface="Lato"/>
              <a:ea typeface="Lato"/>
              <a:cs typeface="Lato"/>
              <a:sym typeface="Lato"/>
            </a:endParaRPr>
          </a:p>
        </p:txBody>
      </p:sp>
      <p:sp>
        <p:nvSpPr>
          <p:cNvPr id="262" name="Google Shape;262;p20"/>
          <p:cNvSpPr txBox="1"/>
          <p:nvPr/>
        </p:nvSpPr>
        <p:spPr>
          <a:xfrm>
            <a:off x="3320650" y="1350175"/>
            <a:ext cx="1467900" cy="384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|1〉 + |2〉 + |3〉 + … </a:t>
            </a:r>
            <a:endParaRPr>
              <a:latin typeface="Lato"/>
              <a:ea typeface="Lato"/>
              <a:cs typeface="Lato"/>
              <a:sym typeface="Lato"/>
            </a:endParaRPr>
          </a:p>
        </p:txBody>
      </p:sp>
      <p:sp>
        <p:nvSpPr>
          <p:cNvPr id="263" name="Google Shape;263;p20"/>
          <p:cNvSpPr/>
          <p:nvPr/>
        </p:nvSpPr>
        <p:spPr>
          <a:xfrm>
            <a:off x="5368450" y="1269325"/>
            <a:ext cx="546600" cy="546600"/>
          </a:xfrm>
          <a:prstGeom prst="rect">
            <a:avLst/>
          </a:prstGeom>
          <a:solidFill>
            <a:schemeClr val="lt1"/>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200"/>
              <a:t>F</a:t>
            </a:r>
            <a:r>
              <a:rPr b="1" baseline="-25000" lang="en-GB" sz="2200"/>
              <a:t>w</a:t>
            </a:r>
            <a:endParaRPr b="1" baseline="-25000" sz="2200"/>
          </a:p>
        </p:txBody>
      </p:sp>
      <p:cxnSp>
        <p:nvCxnSpPr>
          <p:cNvPr id="264" name="Google Shape;264;p20"/>
          <p:cNvCxnSpPr>
            <a:stCxn id="262" idx="3"/>
            <a:endCxn id="263" idx="1"/>
          </p:cNvCxnSpPr>
          <p:nvPr/>
        </p:nvCxnSpPr>
        <p:spPr>
          <a:xfrm>
            <a:off x="4788550" y="1542625"/>
            <a:ext cx="579900" cy="0"/>
          </a:xfrm>
          <a:prstGeom prst="straightConnector1">
            <a:avLst/>
          </a:prstGeom>
          <a:noFill/>
          <a:ln cap="flat" cmpd="sng" w="28575">
            <a:solidFill>
              <a:srgbClr val="FFFF00"/>
            </a:solidFill>
            <a:prstDash val="solid"/>
            <a:round/>
            <a:headEnd len="med" w="med" type="none"/>
            <a:tailEnd len="med" w="med" type="triangle"/>
          </a:ln>
        </p:spPr>
      </p:cxnSp>
      <p:cxnSp>
        <p:nvCxnSpPr>
          <p:cNvPr id="265" name="Google Shape;265;p20"/>
          <p:cNvCxnSpPr>
            <a:stCxn id="263" idx="3"/>
            <a:endCxn id="266" idx="1"/>
          </p:cNvCxnSpPr>
          <p:nvPr/>
        </p:nvCxnSpPr>
        <p:spPr>
          <a:xfrm>
            <a:off x="5915050" y="1542625"/>
            <a:ext cx="1527600" cy="0"/>
          </a:xfrm>
          <a:prstGeom prst="straightConnector1">
            <a:avLst/>
          </a:prstGeom>
          <a:noFill/>
          <a:ln cap="flat" cmpd="sng" w="28575">
            <a:solidFill>
              <a:srgbClr val="FFFF00"/>
            </a:solidFill>
            <a:prstDash val="solid"/>
            <a:round/>
            <a:headEnd len="med" w="med" type="none"/>
            <a:tailEnd len="med" w="med" type="triangle"/>
          </a:ln>
        </p:spPr>
      </p:cxnSp>
      <p:sp>
        <p:nvSpPr>
          <p:cNvPr id="267" name="Google Shape;267;p20"/>
          <p:cNvSpPr/>
          <p:nvPr/>
        </p:nvSpPr>
        <p:spPr>
          <a:xfrm rot="-5400000">
            <a:off x="3884425" y="1305650"/>
            <a:ext cx="332100" cy="11358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txBox="1"/>
          <p:nvPr/>
        </p:nvSpPr>
        <p:spPr>
          <a:xfrm>
            <a:off x="3862900" y="2003000"/>
            <a:ext cx="546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|x〉</a:t>
            </a:r>
            <a:endParaRPr>
              <a:latin typeface="Lato"/>
              <a:ea typeface="Lato"/>
              <a:cs typeface="Lato"/>
              <a:sym typeface="Lato"/>
            </a:endParaRPr>
          </a:p>
        </p:txBody>
      </p:sp>
      <p:pic>
        <p:nvPicPr>
          <p:cNvPr id="266" name="Google Shape;266;p20"/>
          <p:cNvPicPr preferRelativeResize="0"/>
          <p:nvPr/>
        </p:nvPicPr>
        <p:blipFill>
          <a:blip r:embed="rId3">
            <a:alphaModFix/>
          </a:blip>
          <a:stretch>
            <a:fillRect/>
          </a:stretch>
        </p:blipFill>
        <p:spPr>
          <a:xfrm>
            <a:off x="7442650" y="1318514"/>
            <a:ext cx="546600" cy="448212"/>
          </a:xfrm>
          <a:prstGeom prst="rect">
            <a:avLst/>
          </a:prstGeom>
          <a:noFill/>
          <a:ln>
            <a:noFill/>
          </a:ln>
        </p:spPr>
      </p:pic>
      <p:cxnSp>
        <p:nvCxnSpPr>
          <p:cNvPr id="269" name="Google Shape;269;p20"/>
          <p:cNvCxnSpPr/>
          <p:nvPr/>
        </p:nvCxnSpPr>
        <p:spPr>
          <a:xfrm>
            <a:off x="8039100" y="1542613"/>
            <a:ext cx="503700" cy="0"/>
          </a:xfrm>
          <a:prstGeom prst="straightConnector1">
            <a:avLst/>
          </a:prstGeom>
          <a:noFill/>
          <a:ln cap="flat" cmpd="sng" w="28575">
            <a:solidFill>
              <a:srgbClr val="FFFF00"/>
            </a:solidFill>
            <a:prstDash val="solid"/>
            <a:round/>
            <a:headEnd len="med" w="med" type="none"/>
            <a:tailEnd len="med" w="med" type="triangle"/>
          </a:ln>
        </p:spPr>
      </p:cxnSp>
      <p:sp>
        <p:nvSpPr>
          <p:cNvPr id="270" name="Google Shape;270;p20"/>
          <p:cNvSpPr txBox="1"/>
          <p:nvPr/>
        </p:nvSpPr>
        <p:spPr>
          <a:xfrm>
            <a:off x="8531050" y="1342525"/>
            <a:ext cx="4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X</a:t>
            </a:r>
            <a:r>
              <a:rPr baseline="-25000" lang="en-GB">
                <a:solidFill>
                  <a:schemeClr val="lt1"/>
                </a:solidFill>
                <a:latin typeface="Lato"/>
                <a:ea typeface="Lato"/>
                <a:cs typeface="Lato"/>
                <a:sym typeface="Lato"/>
              </a:rPr>
              <a:t>0</a:t>
            </a:r>
            <a:endParaRPr baseline="-25000">
              <a:solidFill>
                <a:schemeClr val="lt1"/>
              </a:solidFill>
              <a:latin typeface="Lato"/>
              <a:ea typeface="Lato"/>
              <a:cs typeface="Lato"/>
              <a:sym typeface="Lato"/>
            </a:endParaRPr>
          </a:p>
        </p:txBody>
      </p:sp>
      <p:sp>
        <p:nvSpPr>
          <p:cNvPr id="271" name="Google Shape;271;p20"/>
          <p:cNvSpPr txBox="1"/>
          <p:nvPr/>
        </p:nvSpPr>
        <p:spPr>
          <a:xfrm>
            <a:off x="5944900" y="933625"/>
            <a:ext cx="1467900" cy="384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|x</a:t>
            </a:r>
            <a:r>
              <a:rPr baseline="-25000" lang="en-GB" sz="1300">
                <a:solidFill>
                  <a:schemeClr val="lt1"/>
                </a:solidFill>
                <a:latin typeface="Lato"/>
                <a:ea typeface="Lato"/>
                <a:cs typeface="Lato"/>
                <a:sym typeface="Lato"/>
              </a:rPr>
              <a:t>i</a:t>
            </a:r>
            <a:r>
              <a:rPr lang="en-GB" sz="1300">
                <a:solidFill>
                  <a:schemeClr val="lt1"/>
                </a:solidFill>
                <a:latin typeface="Lato"/>
                <a:ea typeface="Lato"/>
                <a:cs typeface="Lato"/>
                <a:sym typeface="Lato"/>
              </a:rPr>
              <a:t>〉 + |x</a:t>
            </a:r>
            <a:r>
              <a:rPr baseline="-25000" lang="en-GB" sz="1300">
                <a:solidFill>
                  <a:schemeClr val="lt1"/>
                </a:solidFill>
                <a:latin typeface="Lato"/>
                <a:ea typeface="Lato"/>
                <a:cs typeface="Lato"/>
                <a:sym typeface="Lato"/>
              </a:rPr>
              <a:t>j</a:t>
            </a:r>
            <a:r>
              <a:rPr lang="en-GB" sz="1300">
                <a:solidFill>
                  <a:schemeClr val="lt1"/>
                </a:solidFill>
                <a:latin typeface="Lato"/>
                <a:ea typeface="Lato"/>
                <a:cs typeface="Lato"/>
                <a:sym typeface="Lato"/>
              </a:rPr>
              <a:t>〉 + |x</a:t>
            </a:r>
            <a:r>
              <a:rPr baseline="-25000" lang="en-GB" sz="1300">
                <a:solidFill>
                  <a:schemeClr val="lt1"/>
                </a:solidFill>
                <a:latin typeface="Lato"/>
                <a:ea typeface="Lato"/>
                <a:cs typeface="Lato"/>
                <a:sym typeface="Lato"/>
              </a:rPr>
              <a:t>k</a:t>
            </a:r>
            <a:r>
              <a:rPr lang="en-GB" sz="1300">
                <a:solidFill>
                  <a:schemeClr val="lt1"/>
                </a:solidFill>
                <a:latin typeface="Lato"/>
                <a:ea typeface="Lato"/>
                <a:cs typeface="Lato"/>
                <a:sym typeface="Lato"/>
              </a:rPr>
              <a:t>〉 + … </a:t>
            </a:r>
            <a:endParaRPr>
              <a:latin typeface="Lato"/>
              <a:ea typeface="Lato"/>
              <a:cs typeface="Lato"/>
              <a:sym typeface="Lato"/>
            </a:endParaRPr>
          </a:p>
        </p:txBody>
      </p:sp>
      <p:pic>
        <p:nvPicPr>
          <p:cNvPr id="272" name="Google Shape;272;p20"/>
          <p:cNvPicPr preferRelativeResize="0"/>
          <p:nvPr/>
        </p:nvPicPr>
        <p:blipFill>
          <a:blip r:embed="rId4">
            <a:alphaModFix/>
          </a:blip>
          <a:stretch>
            <a:fillRect/>
          </a:stretch>
        </p:blipFill>
        <p:spPr>
          <a:xfrm>
            <a:off x="195275" y="2571750"/>
            <a:ext cx="8785775" cy="2228491"/>
          </a:xfrm>
          <a:prstGeom prst="rect">
            <a:avLst/>
          </a:prstGeom>
          <a:noFill/>
          <a:ln>
            <a:noFill/>
          </a:ln>
        </p:spPr>
      </p:pic>
      <p:sp>
        <p:nvSpPr>
          <p:cNvPr id="273" name="Google Shape;273;p20"/>
          <p:cNvSpPr/>
          <p:nvPr/>
        </p:nvSpPr>
        <p:spPr>
          <a:xfrm>
            <a:off x="227975" y="3103550"/>
            <a:ext cx="15930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2255050" y="3720725"/>
            <a:ext cx="15276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0"/>
          <p:cNvSpPr/>
          <p:nvPr/>
        </p:nvSpPr>
        <p:spPr>
          <a:xfrm>
            <a:off x="2255050" y="3107550"/>
            <a:ext cx="15276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227975" y="3734675"/>
            <a:ext cx="1593000" cy="579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5712625" y="3107550"/>
            <a:ext cx="15276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5712625" y="3717150"/>
            <a:ext cx="15276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227975" y="4365800"/>
            <a:ext cx="1658400" cy="410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2189650" y="4365800"/>
            <a:ext cx="1658400" cy="400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4057349" y="4365800"/>
            <a:ext cx="1311000" cy="400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5647225" y="4365800"/>
            <a:ext cx="1658400" cy="400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0"/>
          <p:cNvSpPr/>
          <p:nvPr/>
        </p:nvSpPr>
        <p:spPr>
          <a:xfrm>
            <a:off x="7442638" y="4365800"/>
            <a:ext cx="1380600" cy="400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0"/>
          <p:cNvSpPr/>
          <p:nvPr/>
        </p:nvSpPr>
        <p:spPr>
          <a:xfrm>
            <a:off x="4053150" y="3734675"/>
            <a:ext cx="12618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
          <p:cNvSpPr/>
          <p:nvPr/>
        </p:nvSpPr>
        <p:spPr>
          <a:xfrm>
            <a:off x="4057348" y="3103550"/>
            <a:ext cx="13110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0"/>
          <p:cNvSpPr/>
          <p:nvPr/>
        </p:nvSpPr>
        <p:spPr>
          <a:xfrm>
            <a:off x="7442650" y="3068500"/>
            <a:ext cx="14679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a:off x="7442650" y="3717150"/>
            <a:ext cx="1467900" cy="54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3"/>
                                        </p:tgtEl>
                                      </p:cBhvr>
                                    </p:animEffect>
                                    <p:set>
                                      <p:cBhvr>
                                        <p:cTn dur="1" fill="hold">
                                          <p:stCondLst>
                                            <p:cond delay="1000"/>
                                          </p:stCondLst>
                                        </p:cTn>
                                        <p:tgtEl>
                                          <p:spTgt spid="27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5"/>
                                        </p:tgtEl>
                                      </p:cBhvr>
                                    </p:animEffect>
                                    <p:set>
                                      <p:cBhvr>
                                        <p:cTn dur="1" fill="hold">
                                          <p:stCondLst>
                                            <p:cond delay="1000"/>
                                          </p:stCondLst>
                                        </p:cTn>
                                        <p:tgtEl>
                                          <p:spTgt spid="27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5"/>
                                        </p:tgtEl>
                                      </p:cBhvr>
                                    </p:animEffect>
                                    <p:set>
                                      <p:cBhvr>
                                        <p:cTn dur="1" fill="hold">
                                          <p:stCondLst>
                                            <p:cond delay="1000"/>
                                          </p:stCondLst>
                                        </p:cTn>
                                        <p:tgtEl>
                                          <p:spTgt spid="28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7"/>
                                        </p:tgtEl>
                                      </p:cBhvr>
                                    </p:animEffect>
                                    <p:set>
                                      <p:cBhvr>
                                        <p:cTn dur="1" fill="hold">
                                          <p:stCondLst>
                                            <p:cond delay="1000"/>
                                          </p:stCondLst>
                                        </p:cTn>
                                        <p:tgtEl>
                                          <p:spTgt spid="27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6"/>
                                        </p:tgtEl>
                                      </p:cBhvr>
                                    </p:animEffect>
                                    <p:set>
                                      <p:cBhvr>
                                        <p:cTn dur="1" fill="hold">
                                          <p:stCondLst>
                                            <p:cond delay="1000"/>
                                          </p:stCondLst>
                                        </p:cTn>
                                        <p:tgtEl>
                                          <p:spTgt spid="28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6"/>
                                        </p:tgtEl>
                                      </p:cBhvr>
                                    </p:animEffect>
                                    <p:set>
                                      <p:cBhvr>
                                        <p:cTn dur="1" fill="hold">
                                          <p:stCondLst>
                                            <p:cond delay="1000"/>
                                          </p:stCondLst>
                                        </p:cTn>
                                        <p:tgtEl>
                                          <p:spTgt spid="27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4"/>
                                        </p:tgtEl>
                                      </p:cBhvr>
                                    </p:animEffect>
                                    <p:set>
                                      <p:cBhvr>
                                        <p:cTn dur="1" fill="hold">
                                          <p:stCondLst>
                                            <p:cond delay="1000"/>
                                          </p:stCondLst>
                                        </p:cTn>
                                        <p:tgtEl>
                                          <p:spTgt spid="27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4"/>
                                        </p:tgtEl>
                                      </p:cBhvr>
                                    </p:animEffect>
                                    <p:set>
                                      <p:cBhvr>
                                        <p:cTn dur="1" fill="hold">
                                          <p:stCondLst>
                                            <p:cond delay="1000"/>
                                          </p:stCondLst>
                                        </p:cTn>
                                        <p:tgtEl>
                                          <p:spTgt spid="28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8"/>
                                        </p:tgtEl>
                                      </p:cBhvr>
                                    </p:animEffect>
                                    <p:set>
                                      <p:cBhvr>
                                        <p:cTn dur="1" fill="hold">
                                          <p:stCondLst>
                                            <p:cond delay="1000"/>
                                          </p:stCondLst>
                                        </p:cTn>
                                        <p:tgtEl>
                                          <p:spTgt spid="27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7"/>
                                        </p:tgtEl>
                                      </p:cBhvr>
                                    </p:animEffect>
                                    <p:set>
                                      <p:cBhvr>
                                        <p:cTn dur="1" fill="hold">
                                          <p:stCondLst>
                                            <p:cond delay="1000"/>
                                          </p:stCondLst>
                                        </p:cTn>
                                        <p:tgtEl>
                                          <p:spTgt spid="28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9"/>
                                        </p:tgtEl>
                                      </p:cBhvr>
                                    </p:animEffect>
                                    <p:set>
                                      <p:cBhvr>
                                        <p:cTn dur="1" fill="hold">
                                          <p:stCondLst>
                                            <p:cond delay="1000"/>
                                          </p:stCondLst>
                                        </p:cTn>
                                        <p:tgtEl>
                                          <p:spTgt spid="27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80"/>
                                        </p:tgtEl>
                                      </p:cBhvr>
                                    </p:animEffect>
                                    <p:set>
                                      <p:cBhvr>
                                        <p:cTn dur="1" fill="hold">
                                          <p:stCondLst>
                                            <p:cond delay="1000"/>
                                          </p:stCondLst>
                                        </p:cTn>
                                        <p:tgtEl>
                                          <p:spTgt spid="28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1"/>
                                        </p:tgtEl>
                                      </p:cBhvr>
                                    </p:animEffect>
                                    <p:set>
                                      <p:cBhvr>
                                        <p:cTn dur="1" fill="hold">
                                          <p:stCondLst>
                                            <p:cond delay="1000"/>
                                          </p:stCondLst>
                                        </p:cTn>
                                        <p:tgtEl>
                                          <p:spTgt spid="281"/>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282"/>
                                        </p:tgtEl>
                                      </p:cBhvr>
                                    </p:animEffect>
                                    <p:set>
                                      <p:cBhvr>
                                        <p:cTn dur="1" fill="hold">
                                          <p:stCondLst>
                                            <p:cond delay="1000"/>
                                          </p:stCondLst>
                                        </p:cTn>
                                        <p:tgtEl>
                                          <p:spTgt spid="28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83"/>
                                        </p:tgtEl>
                                      </p:cBhvr>
                                    </p:animEffect>
                                    <p:set>
                                      <p:cBhvr>
                                        <p:cTn dur="1" fill="hold">
                                          <p:stCondLst>
                                            <p:cond delay="1000"/>
                                          </p:stCondLst>
                                        </p:cTn>
                                        <p:tgtEl>
                                          <p:spTgt spid="28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1"/>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quantum power</a:t>
            </a:r>
            <a:endParaRPr/>
          </a:p>
        </p:txBody>
      </p:sp>
      <p:sp>
        <p:nvSpPr>
          <p:cNvPr id="293" name="Google Shape;293;p21"/>
          <p:cNvSpPr txBox="1"/>
          <p:nvPr>
            <p:ph idx="1" type="body"/>
          </p:nvPr>
        </p:nvSpPr>
        <p:spPr>
          <a:xfrm>
            <a:off x="1082275" y="1178725"/>
            <a:ext cx="58185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For many years it has been known that both the integer factorization problem, upon which RSA is based, and the elliptic curve discrete logarithm problem (ECDLP), upon which ECC is based, can be solved in polynomial time by a quantum computer.</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Shor’s algorithm developed in 1994</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a fault-tolerant, scalable design that can implement Shor's algorithm will break RSA-2048 and ECC in a matter of seconds.</a:t>
            </a:r>
            <a:endParaRPr sz="1400">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pic>
        <p:nvPicPr>
          <p:cNvPr id="294" name="Google Shape;294;p21"/>
          <p:cNvPicPr preferRelativeResize="0"/>
          <p:nvPr/>
        </p:nvPicPr>
        <p:blipFill>
          <a:blip r:embed="rId3">
            <a:alphaModFix/>
          </a:blip>
          <a:stretch>
            <a:fillRect/>
          </a:stretch>
        </p:blipFill>
        <p:spPr>
          <a:xfrm>
            <a:off x="7090173" y="1457448"/>
            <a:ext cx="1778775" cy="1778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2"/>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long do we have?</a:t>
            </a:r>
            <a:endParaRPr/>
          </a:p>
        </p:txBody>
      </p:sp>
      <p:sp>
        <p:nvSpPr>
          <p:cNvPr id="300" name="Google Shape;300;p22"/>
          <p:cNvSpPr txBox="1"/>
          <p:nvPr>
            <p:ph idx="1" type="body"/>
          </p:nvPr>
        </p:nvSpPr>
        <p:spPr>
          <a:xfrm>
            <a:off x="1082275" y="1178725"/>
            <a:ext cx="76617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In 2011, IBM stated, “Rapid improvements in experimental quantum hardware suggest that a threshold for the design and the construction of fault-tolerant systems may be reached in the next five years”.</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Engineers at Yale laid out seven stages to building a large-scale quantum computer and reported that several implementations, including superconducting qubits, have reached stage 3.</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Working on stage 4 in 2018</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Last 3 stages will just be focussed on scalability</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Michele Mosca, co-founder of IQC, estimated a ⅙ chance of breaking RSA-2048 by 2027 and and a ½ chance by 2032, in an ETSI workshop in 2017.</a:t>
            </a:r>
            <a:endParaRPr sz="1400">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0" st="0"/>
                                            </p:txEl>
                                          </p:spTgt>
                                        </p:tgtEl>
                                        <p:attrNameLst>
                                          <p:attrName>style.visibility</p:attrName>
                                        </p:attrNameLst>
                                      </p:cBhvr>
                                      <p:to>
                                        <p:strVal val="visible"/>
                                      </p:to>
                                    </p:set>
                                    <p:animEffect filter="fade" transition="in">
                                      <p:cBhvr>
                                        <p:cTn dur="1000"/>
                                        <p:tgtEl>
                                          <p:spTgt spid="3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1" st="1"/>
                                            </p:txEl>
                                          </p:spTgt>
                                        </p:tgtEl>
                                        <p:attrNameLst>
                                          <p:attrName>style.visibility</p:attrName>
                                        </p:attrNameLst>
                                      </p:cBhvr>
                                      <p:to>
                                        <p:strVal val="visible"/>
                                      </p:to>
                                    </p:set>
                                    <p:animEffect filter="fade" transition="in">
                                      <p:cBhvr>
                                        <p:cTn dur="1000"/>
                                        <p:tgtEl>
                                          <p:spTgt spid="3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2" st="2"/>
                                            </p:txEl>
                                          </p:spTgt>
                                        </p:tgtEl>
                                        <p:attrNameLst>
                                          <p:attrName>style.visibility</p:attrName>
                                        </p:attrNameLst>
                                      </p:cBhvr>
                                      <p:to>
                                        <p:strVal val="visible"/>
                                      </p:to>
                                    </p:set>
                                    <p:animEffect filter="fade" transition="in">
                                      <p:cBhvr>
                                        <p:cTn dur="1000"/>
                                        <p:tgtEl>
                                          <p:spTgt spid="3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3" st="3"/>
                                            </p:txEl>
                                          </p:spTgt>
                                        </p:tgtEl>
                                        <p:attrNameLst>
                                          <p:attrName>style.visibility</p:attrName>
                                        </p:attrNameLst>
                                      </p:cBhvr>
                                      <p:to>
                                        <p:strVal val="visible"/>
                                      </p:to>
                                    </p:set>
                                    <p:animEffect filter="fade" transition="in">
                                      <p:cBhvr>
                                        <p:cTn dur="1000"/>
                                        <p:tgtEl>
                                          <p:spTgt spid="30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4" st="4"/>
                                            </p:txEl>
                                          </p:spTgt>
                                        </p:tgtEl>
                                        <p:attrNameLst>
                                          <p:attrName>style.visibility</p:attrName>
                                        </p:attrNameLst>
                                      </p:cBhvr>
                                      <p:to>
                                        <p:strVal val="visible"/>
                                      </p:to>
                                    </p:set>
                                    <p:animEffect filter="fade" transition="in">
                                      <p:cBhvr>
                                        <p:cTn dur="1000"/>
                                        <p:tgtEl>
                                          <p:spTgt spid="30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5" st="5"/>
                                            </p:txEl>
                                          </p:spTgt>
                                        </p:tgtEl>
                                        <p:attrNameLst>
                                          <p:attrName>style.visibility</p:attrName>
                                        </p:attrNameLst>
                                      </p:cBhvr>
                                      <p:to>
                                        <p:strVal val="visible"/>
                                      </p:to>
                                    </p:set>
                                    <p:animEffect filter="fade" transition="in">
                                      <p:cBhvr>
                                        <p:cTn dur="1000"/>
                                        <p:tgtEl>
                                          <p:spTgt spid="30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6" st="6"/>
                                            </p:txEl>
                                          </p:spTgt>
                                        </p:tgtEl>
                                        <p:attrNameLst>
                                          <p:attrName>style.visibility</p:attrName>
                                        </p:attrNameLst>
                                      </p:cBhvr>
                                      <p:to>
                                        <p:strVal val="visible"/>
                                      </p:to>
                                    </p:set>
                                    <p:animEffect filter="fade" transition="in">
                                      <p:cBhvr>
                                        <p:cTn dur="1000"/>
                                        <p:tgtEl>
                                          <p:spTgt spid="30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7" st="7"/>
                                            </p:txEl>
                                          </p:spTgt>
                                        </p:tgtEl>
                                        <p:attrNameLst>
                                          <p:attrName>style.visibility</p:attrName>
                                        </p:attrNameLst>
                                      </p:cBhvr>
                                      <p:to>
                                        <p:strVal val="visible"/>
                                      </p:to>
                                    </p:set>
                                    <p:animEffect filter="fade" transition="in">
                                      <p:cBhvr>
                                        <p:cTn dur="1000"/>
                                        <p:tgtEl>
                                          <p:spTgt spid="300">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3"/>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long does it take to deploy?</a:t>
            </a:r>
            <a:endParaRPr/>
          </a:p>
        </p:txBody>
      </p:sp>
      <p:sp>
        <p:nvSpPr>
          <p:cNvPr id="306" name="Google Shape;306;p23"/>
          <p:cNvSpPr txBox="1"/>
          <p:nvPr>
            <p:ph idx="1" type="body"/>
          </p:nvPr>
        </p:nvSpPr>
        <p:spPr>
          <a:xfrm>
            <a:off x="1082275" y="1178725"/>
            <a:ext cx="76617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Michele estimates it would take more than 15 years to deploy quantum safe tools.</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untested public-key encryption method </a:t>
            </a:r>
            <a:endParaRPr sz="1400">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GB" sz="1400">
                <a:latin typeface="Merriweather"/>
                <a:ea typeface="Merriweather"/>
                <a:cs typeface="Merriweather"/>
                <a:sym typeface="Merriweather"/>
              </a:rPr>
              <a:t>many players who must agree on a standard</a:t>
            </a:r>
            <a:endParaRPr sz="1400">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Historically, it has taken 10-20 from deciding a cryptographic system is good until we actually get it out there as a disseminated standard in products on the market.</a:t>
            </a:r>
            <a:endParaRPr sz="1400">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Need to start producing quantum resistant schemes now, else we may run out of time.</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Need for security definitions</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A definition is a model to describe what is expected from a scheme</a:t>
            </a:r>
            <a:endParaRPr sz="1400">
              <a:solidFill>
                <a:schemeClr val="accent6"/>
              </a:solidFill>
              <a:latin typeface="Merriweather"/>
              <a:ea typeface="Merriweather"/>
              <a:cs typeface="Merriweather"/>
              <a:sym typeface="Merriweather"/>
            </a:endParaRPr>
          </a:p>
          <a:p>
            <a:pPr indent="-317500" lvl="1" marL="9144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If a scheme </a:t>
            </a:r>
            <a:r>
              <a:rPr lang="en-GB" sz="1400">
                <a:solidFill>
                  <a:schemeClr val="accent6"/>
                </a:solidFill>
                <a:latin typeface="Merriweather"/>
                <a:ea typeface="Merriweather"/>
                <a:cs typeface="Merriweather"/>
                <a:sym typeface="Merriweather"/>
              </a:rPr>
              <a:t>satisfies</a:t>
            </a:r>
            <a:r>
              <a:rPr lang="en-GB" sz="1400">
                <a:solidFill>
                  <a:schemeClr val="accent6"/>
                </a:solidFill>
                <a:latin typeface="Merriweather"/>
                <a:ea typeface="Merriweather"/>
                <a:cs typeface="Merriweather"/>
                <a:sym typeface="Merriweather"/>
              </a:rPr>
              <a:t> a definition (fits the model), we get mathematical guarantees for the security of the scheme.</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914400" rtl="0" algn="l">
              <a:spcBef>
                <a:spcPts val="1600"/>
              </a:spcBef>
              <a:spcAft>
                <a:spcPts val="0"/>
              </a:spcAft>
              <a:buNone/>
            </a:pPr>
            <a:r>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0" st="0"/>
                                            </p:txEl>
                                          </p:spTgt>
                                        </p:tgtEl>
                                        <p:attrNameLst>
                                          <p:attrName>style.visibility</p:attrName>
                                        </p:attrNameLst>
                                      </p:cBhvr>
                                      <p:to>
                                        <p:strVal val="visible"/>
                                      </p:to>
                                    </p:set>
                                    <p:animEffect filter="fade" transition="in">
                                      <p:cBhvr>
                                        <p:cTn dur="1000"/>
                                        <p:tgtEl>
                                          <p:spTgt spid="3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1" st="1"/>
                                            </p:txEl>
                                          </p:spTgt>
                                        </p:tgtEl>
                                        <p:attrNameLst>
                                          <p:attrName>style.visibility</p:attrName>
                                        </p:attrNameLst>
                                      </p:cBhvr>
                                      <p:to>
                                        <p:strVal val="visible"/>
                                      </p:to>
                                    </p:set>
                                    <p:animEffect filter="fade" transition="in">
                                      <p:cBhvr>
                                        <p:cTn dur="1000"/>
                                        <p:tgtEl>
                                          <p:spTgt spid="3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2" st="2"/>
                                            </p:txEl>
                                          </p:spTgt>
                                        </p:tgtEl>
                                        <p:attrNameLst>
                                          <p:attrName>style.visibility</p:attrName>
                                        </p:attrNameLst>
                                      </p:cBhvr>
                                      <p:to>
                                        <p:strVal val="visible"/>
                                      </p:to>
                                    </p:set>
                                    <p:animEffect filter="fade" transition="in">
                                      <p:cBhvr>
                                        <p:cTn dur="1000"/>
                                        <p:tgtEl>
                                          <p:spTgt spid="3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3" st="3"/>
                                            </p:txEl>
                                          </p:spTgt>
                                        </p:tgtEl>
                                        <p:attrNameLst>
                                          <p:attrName>style.visibility</p:attrName>
                                        </p:attrNameLst>
                                      </p:cBhvr>
                                      <p:to>
                                        <p:strVal val="visible"/>
                                      </p:to>
                                    </p:set>
                                    <p:animEffect filter="fade" transition="in">
                                      <p:cBhvr>
                                        <p:cTn dur="1000"/>
                                        <p:tgtEl>
                                          <p:spTgt spid="30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4" st="4"/>
                                            </p:txEl>
                                          </p:spTgt>
                                        </p:tgtEl>
                                        <p:attrNameLst>
                                          <p:attrName>style.visibility</p:attrName>
                                        </p:attrNameLst>
                                      </p:cBhvr>
                                      <p:to>
                                        <p:strVal val="visible"/>
                                      </p:to>
                                    </p:set>
                                    <p:animEffect filter="fade" transition="in">
                                      <p:cBhvr>
                                        <p:cTn dur="1000"/>
                                        <p:tgtEl>
                                          <p:spTgt spid="30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5" st="5"/>
                                            </p:txEl>
                                          </p:spTgt>
                                        </p:tgtEl>
                                        <p:attrNameLst>
                                          <p:attrName>style.visibility</p:attrName>
                                        </p:attrNameLst>
                                      </p:cBhvr>
                                      <p:to>
                                        <p:strVal val="visible"/>
                                      </p:to>
                                    </p:set>
                                    <p:animEffect filter="fade" transition="in">
                                      <p:cBhvr>
                                        <p:cTn dur="1000"/>
                                        <p:tgtEl>
                                          <p:spTgt spid="30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6" st="6"/>
                                            </p:txEl>
                                          </p:spTgt>
                                        </p:tgtEl>
                                        <p:attrNameLst>
                                          <p:attrName>style.visibility</p:attrName>
                                        </p:attrNameLst>
                                      </p:cBhvr>
                                      <p:to>
                                        <p:strVal val="visible"/>
                                      </p:to>
                                    </p:set>
                                    <p:animEffect filter="fade" transition="in">
                                      <p:cBhvr>
                                        <p:cTn dur="1000"/>
                                        <p:tgtEl>
                                          <p:spTgt spid="306">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7" st="7"/>
                                            </p:txEl>
                                          </p:spTgt>
                                        </p:tgtEl>
                                        <p:attrNameLst>
                                          <p:attrName>style.visibility</p:attrName>
                                        </p:attrNameLst>
                                      </p:cBhvr>
                                      <p:to>
                                        <p:strVal val="visible"/>
                                      </p:to>
                                    </p:set>
                                    <p:animEffect filter="fade" transition="in">
                                      <p:cBhvr>
                                        <p:cTn dur="1000"/>
                                        <p:tgtEl>
                                          <p:spTgt spid="306">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8" st="8"/>
                                            </p:txEl>
                                          </p:spTgt>
                                        </p:tgtEl>
                                        <p:attrNameLst>
                                          <p:attrName>style.visibility</p:attrName>
                                        </p:attrNameLst>
                                      </p:cBhvr>
                                      <p:to>
                                        <p:strVal val="visible"/>
                                      </p:to>
                                    </p:set>
                                    <p:animEffect filter="fade" transition="in">
                                      <p:cBhvr>
                                        <p:cTn dur="1000"/>
                                        <p:tgtEl>
                                          <p:spTgt spid="306">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9" st="9"/>
                                            </p:txEl>
                                          </p:spTgt>
                                        </p:tgtEl>
                                        <p:attrNameLst>
                                          <p:attrName>style.visibility</p:attrName>
                                        </p:attrNameLst>
                                      </p:cBhvr>
                                      <p:to>
                                        <p:strVal val="visible"/>
                                      </p:to>
                                    </p:set>
                                    <p:animEffect filter="fade" transition="in">
                                      <p:cBhvr>
                                        <p:cTn dur="1000"/>
                                        <p:tgtEl>
                                          <p:spTgt spid="306">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10" st="10"/>
                                            </p:txEl>
                                          </p:spTgt>
                                        </p:tgtEl>
                                        <p:attrNameLst>
                                          <p:attrName>style.visibility</p:attrName>
                                        </p:attrNameLst>
                                      </p:cBhvr>
                                      <p:to>
                                        <p:strVal val="visible"/>
                                      </p:to>
                                    </p:set>
                                    <p:animEffect filter="fade" transition="in">
                                      <p:cBhvr>
                                        <p:cTn dur="1000"/>
                                        <p:tgtEl>
                                          <p:spTgt spid="306">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11" st="11"/>
                                            </p:txEl>
                                          </p:spTgt>
                                        </p:tgtEl>
                                        <p:attrNameLst>
                                          <p:attrName>style.visibility</p:attrName>
                                        </p:attrNameLst>
                                      </p:cBhvr>
                                      <p:to>
                                        <p:strVal val="visible"/>
                                      </p:to>
                                    </p:set>
                                    <p:animEffect filter="fade" transition="in">
                                      <p:cBhvr>
                                        <p:cTn dur="1000"/>
                                        <p:tgtEl>
                                          <p:spTgt spid="306">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4"/>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Official Terminologies</a:t>
            </a:r>
            <a:endParaRPr/>
          </a:p>
        </p:txBody>
      </p:sp>
      <p:pic>
        <p:nvPicPr>
          <p:cNvPr id="312" name="Google Shape;312;p24"/>
          <p:cNvPicPr preferRelativeResize="0"/>
          <p:nvPr/>
        </p:nvPicPr>
        <p:blipFill>
          <a:blip r:embed="rId3">
            <a:alphaModFix/>
          </a:blip>
          <a:stretch>
            <a:fillRect/>
          </a:stretch>
        </p:blipFill>
        <p:spPr>
          <a:xfrm>
            <a:off x="1361800" y="1166100"/>
            <a:ext cx="888475" cy="958400"/>
          </a:xfrm>
          <a:prstGeom prst="rect">
            <a:avLst/>
          </a:prstGeom>
          <a:noFill/>
          <a:ln>
            <a:noFill/>
          </a:ln>
        </p:spPr>
      </p:pic>
      <p:pic>
        <p:nvPicPr>
          <p:cNvPr id="313" name="Google Shape;313;p24"/>
          <p:cNvPicPr preferRelativeResize="0"/>
          <p:nvPr/>
        </p:nvPicPr>
        <p:blipFill rotWithShape="1">
          <a:blip r:embed="rId4">
            <a:alphaModFix/>
          </a:blip>
          <a:srcRect b="20612" l="23955" r="25042" t="19099"/>
          <a:stretch/>
        </p:blipFill>
        <p:spPr>
          <a:xfrm>
            <a:off x="4346975" y="1138225"/>
            <a:ext cx="753437" cy="890648"/>
          </a:xfrm>
          <a:prstGeom prst="rect">
            <a:avLst/>
          </a:prstGeom>
          <a:noFill/>
          <a:ln>
            <a:noFill/>
          </a:ln>
        </p:spPr>
      </p:pic>
      <p:pic>
        <p:nvPicPr>
          <p:cNvPr id="314" name="Google Shape;314;p24"/>
          <p:cNvPicPr preferRelativeResize="0"/>
          <p:nvPr/>
        </p:nvPicPr>
        <p:blipFill>
          <a:blip r:embed="rId5">
            <a:alphaModFix/>
          </a:blip>
          <a:stretch>
            <a:fillRect/>
          </a:stretch>
        </p:blipFill>
        <p:spPr>
          <a:xfrm>
            <a:off x="6584425" y="1110350"/>
            <a:ext cx="1347800" cy="1347800"/>
          </a:xfrm>
          <a:prstGeom prst="rect">
            <a:avLst/>
          </a:prstGeom>
          <a:noFill/>
          <a:ln>
            <a:noFill/>
          </a:ln>
        </p:spPr>
      </p:pic>
      <p:sp>
        <p:nvSpPr>
          <p:cNvPr id="315" name="Google Shape;315;p24"/>
          <p:cNvSpPr txBox="1"/>
          <p:nvPr/>
        </p:nvSpPr>
        <p:spPr>
          <a:xfrm>
            <a:off x="980225" y="2283350"/>
            <a:ext cx="1939500" cy="181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FF0000"/>
                </a:solidFill>
                <a:latin typeface="Lato"/>
                <a:ea typeface="Lato"/>
                <a:cs typeface="Lato"/>
                <a:sym typeface="Lato"/>
              </a:rPr>
              <a:t>Quantum Broken</a:t>
            </a:r>
            <a:endParaRPr sz="1800">
              <a:solidFill>
                <a:srgbClr val="FF0000"/>
              </a:solidFill>
              <a:latin typeface="Lato"/>
              <a:ea typeface="Lato"/>
              <a:cs typeface="Lato"/>
              <a:sym typeface="Lato"/>
            </a:endParaRPr>
          </a:p>
          <a:p>
            <a:pPr indent="0" lvl="0" marL="0" rtl="0" algn="l">
              <a:spcBef>
                <a:spcPts val="0"/>
              </a:spcBef>
              <a:spcAft>
                <a:spcPts val="0"/>
              </a:spcAft>
              <a:buNone/>
            </a:pPr>
            <a:r>
              <a:t/>
            </a:r>
            <a:endParaRPr sz="1800">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RSA</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DSA</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ECDSA</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DHKE</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El Gamal</a:t>
            </a:r>
            <a:endParaRPr>
              <a:solidFill>
                <a:srgbClr val="FF0000"/>
              </a:solidFill>
              <a:latin typeface="Lato"/>
              <a:ea typeface="Lato"/>
              <a:cs typeface="Lato"/>
              <a:sym typeface="Lato"/>
            </a:endParaRPr>
          </a:p>
        </p:txBody>
      </p:sp>
      <p:pic>
        <p:nvPicPr>
          <p:cNvPr id="316" name="Google Shape;316;p24"/>
          <p:cNvPicPr preferRelativeResize="0"/>
          <p:nvPr/>
        </p:nvPicPr>
        <p:blipFill rotWithShape="1">
          <a:blip r:embed="rId6">
            <a:alphaModFix/>
          </a:blip>
          <a:srcRect b="17810" l="13115" r="10676" t="11821"/>
          <a:stretch/>
        </p:blipFill>
        <p:spPr>
          <a:xfrm>
            <a:off x="4513213" y="1138225"/>
            <a:ext cx="420950" cy="415550"/>
          </a:xfrm>
          <a:prstGeom prst="rect">
            <a:avLst/>
          </a:prstGeom>
          <a:noFill/>
          <a:ln>
            <a:noFill/>
          </a:ln>
        </p:spPr>
      </p:pic>
      <p:sp>
        <p:nvSpPr>
          <p:cNvPr id="317" name="Google Shape;317;p24"/>
          <p:cNvSpPr txBox="1"/>
          <p:nvPr/>
        </p:nvSpPr>
        <p:spPr>
          <a:xfrm>
            <a:off x="3847188" y="2313450"/>
            <a:ext cx="19395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FFFF00"/>
                </a:solidFill>
                <a:latin typeface="Lato"/>
                <a:ea typeface="Lato"/>
                <a:cs typeface="Lato"/>
                <a:sym typeface="Lato"/>
              </a:rPr>
              <a:t>Quantum Safe</a:t>
            </a:r>
            <a:endParaRPr sz="1800">
              <a:solidFill>
                <a:srgbClr val="FFFF00"/>
              </a:solidFill>
              <a:latin typeface="Lato"/>
              <a:ea typeface="Lato"/>
              <a:cs typeface="Lato"/>
              <a:sym typeface="Lato"/>
            </a:endParaRPr>
          </a:p>
          <a:p>
            <a:pPr indent="0" lvl="0" marL="0" rtl="0" algn="l">
              <a:spcBef>
                <a:spcPts val="0"/>
              </a:spcBef>
              <a:spcAft>
                <a:spcPts val="0"/>
              </a:spcAft>
              <a:buNone/>
            </a:pPr>
            <a:r>
              <a:t/>
            </a:r>
            <a:endParaRPr sz="1800">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AES-256</a:t>
            </a:r>
            <a:endParaRPr>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Twofish-256</a:t>
            </a:r>
            <a:endParaRPr>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SHA3/ BLAKE2</a:t>
            </a:r>
            <a:endParaRPr>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HMAC/ CMAK</a:t>
            </a:r>
            <a:endParaRPr>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bcrypt/ Scrypt</a:t>
            </a:r>
            <a:endParaRPr>
              <a:solidFill>
                <a:srgbClr val="FFFF00"/>
              </a:solidFill>
              <a:latin typeface="Lato"/>
              <a:ea typeface="Lato"/>
              <a:cs typeface="Lato"/>
              <a:sym typeface="Lato"/>
            </a:endParaRPr>
          </a:p>
          <a:p>
            <a:pPr indent="-317500" lvl="0" marL="457200" rtl="0" algn="l">
              <a:spcBef>
                <a:spcPts val="0"/>
              </a:spcBef>
              <a:spcAft>
                <a:spcPts val="0"/>
              </a:spcAft>
              <a:buClr>
                <a:srgbClr val="FFFF00"/>
              </a:buClr>
              <a:buSzPts val="1400"/>
              <a:buFont typeface="Lato"/>
              <a:buChar char="➔"/>
            </a:pPr>
            <a:r>
              <a:rPr lang="en-GB">
                <a:solidFill>
                  <a:srgbClr val="FFFF00"/>
                </a:solidFill>
                <a:latin typeface="Lato"/>
                <a:ea typeface="Lato"/>
                <a:cs typeface="Lato"/>
                <a:sym typeface="Lato"/>
              </a:rPr>
              <a:t>sPRP</a:t>
            </a:r>
            <a:endParaRPr>
              <a:solidFill>
                <a:srgbClr val="FFFF00"/>
              </a:solidFill>
              <a:latin typeface="Lato"/>
              <a:ea typeface="Lato"/>
              <a:cs typeface="Lato"/>
              <a:sym typeface="Lato"/>
            </a:endParaRPr>
          </a:p>
        </p:txBody>
      </p:sp>
      <p:sp>
        <p:nvSpPr>
          <p:cNvPr id="318" name="Google Shape;318;p24"/>
          <p:cNvSpPr txBox="1"/>
          <p:nvPr/>
        </p:nvSpPr>
        <p:spPr>
          <a:xfrm>
            <a:off x="6288563" y="2713650"/>
            <a:ext cx="1939500" cy="144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00FF00"/>
                </a:solidFill>
                <a:latin typeface="Lato"/>
                <a:ea typeface="Lato"/>
                <a:cs typeface="Lato"/>
                <a:sym typeface="Lato"/>
              </a:rPr>
              <a:t>Quantum Secure/ Resistant</a:t>
            </a:r>
            <a:endParaRPr sz="1800">
              <a:solidFill>
                <a:srgbClr val="00FF00"/>
              </a:solidFill>
              <a:latin typeface="Lato"/>
              <a:ea typeface="Lato"/>
              <a:cs typeface="Lato"/>
              <a:sym typeface="Lato"/>
            </a:endParaRPr>
          </a:p>
          <a:p>
            <a:pPr indent="0" lvl="0" marL="0" rtl="0" algn="l">
              <a:spcBef>
                <a:spcPts val="0"/>
              </a:spcBef>
              <a:spcAft>
                <a:spcPts val="0"/>
              </a:spcAft>
              <a:buNone/>
            </a:pPr>
            <a:r>
              <a:t/>
            </a:r>
            <a:endParaRPr sz="1800">
              <a:solidFill>
                <a:srgbClr val="00FF00"/>
              </a:solidFill>
              <a:latin typeface="Lato"/>
              <a:ea typeface="Lato"/>
              <a:cs typeface="Lato"/>
              <a:sym typeface="Lato"/>
            </a:endParaRPr>
          </a:p>
          <a:p>
            <a:pPr indent="-317500" lvl="0" marL="457200" rtl="0" algn="l">
              <a:spcBef>
                <a:spcPts val="0"/>
              </a:spcBef>
              <a:spcAft>
                <a:spcPts val="0"/>
              </a:spcAft>
              <a:buClr>
                <a:srgbClr val="00FF00"/>
              </a:buClr>
              <a:buSzPts val="1400"/>
              <a:buFont typeface="Lato"/>
              <a:buChar char="➔"/>
            </a:pPr>
            <a:r>
              <a:rPr lang="en-GB">
                <a:solidFill>
                  <a:srgbClr val="00FF00"/>
                </a:solidFill>
                <a:latin typeface="Lato"/>
                <a:ea typeface="Lato"/>
                <a:cs typeface="Lato"/>
                <a:sym typeface="Lato"/>
              </a:rPr>
              <a:t>qPRP</a:t>
            </a:r>
            <a:endParaRPr>
              <a:solidFill>
                <a:srgbClr val="00FF00"/>
              </a:solidFill>
              <a:latin typeface="Lato"/>
              <a:ea typeface="Lato"/>
              <a:cs typeface="Lato"/>
              <a:sym typeface="Lato"/>
            </a:endParaRPr>
          </a:p>
          <a:p>
            <a:pPr indent="-317500" lvl="0" marL="457200" rtl="0" algn="l">
              <a:spcBef>
                <a:spcPts val="0"/>
              </a:spcBef>
              <a:spcAft>
                <a:spcPts val="0"/>
              </a:spcAft>
              <a:buClr>
                <a:srgbClr val="00FF00"/>
              </a:buClr>
              <a:buSzPts val="1400"/>
              <a:buFont typeface="Lato"/>
              <a:buChar char="➔"/>
            </a:pPr>
            <a:r>
              <a:rPr lang="en-GB">
                <a:solidFill>
                  <a:srgbClr val="00FF00"/>
                </a:solidFill>
                <a:latin typeface="Lato"/>
                <a:ea typeface="Lato"/>
                <a:cs typeface="Lato"/>
                <a:sym typeface="Lato"/>
              </a:rPr>
              <a:t>??</a:t>
            </a:r>
            <a:endParaRPr>
              <a:solidFill>
                <a:srgbClr val="00FF00"/>
              </a:solidFill>
              <a:latin typeface="Lato"/>
              <a:ea typeface="Lato"/>
              <a:cs typeface="Lato"/>
              <a:sym typeface="Lato"/>
            </a:endParaRPr>
          </a:p>
        </p:txBody>
      </p:sp>
      <p:sp>
        <p:nvSpPr>
          <p:cNvPr id="319" name="Google Shape;319;p24"/>
          <p:cNvSpPr/>
          <p:nvPr/>
        </p:nvSpPr>
        <p:spPr>
          <a:xfrm rot="-5400000">
            <a:off x="1703850" y="3574400"/>
            <a:ext cx="267900" cy="13182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txBox="1"/>
          <p:nvPr/>
        </p:nvSpPr>
        <p:spPr>
          <a:xfrm>
            <a:off x="846525" y="4414850"/>
            <a:ext cx="236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Public-Key schemes and Digital Signature Schemes</a:t>
            </a:r>
            <a:endParaRPr>
              <a:solidFill>
                <a:schemeClr val="lt1"/>
              </a:solidFill>
              <a:latin typeface="Lato"/>
              <a:ea typeface="Lato"/>
              <a:cs typeface="Lato"/>
              <a:sym typeface="Lato"/>
            </a:endParaRPr>
          </a:p>
        </p:txBody>
      </p:sp>
      <p:sp>
        <p:nvSpPr>
          <p:cNvPr id="321" name="Google Shape;321;p24"/>
          <p:cNvSpPr/>
          <p:nvPr/>
        </p:nvSpPr>
        <p:spPr>
          <a:xfrm rot="-5400000">
            <a:off x="4706002" y="3648900"/>
            <a:ext cx="267900" cy="15360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txBox="1"/>
          <p:nvPr/>
        </p:nvSpPr>
        <p:spPr>
          <a:xfrm>
            <a:off x="3847200" y="4527900"/>
            <a:ext cx="236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Symmetric ciphers, Hashes, MACs and KDFs</a:t>
            </a:r>
            <a:endParaRPr>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par>
                                <p:cTn fill="hold" nodeType="with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par>
                                <p:cTn fill="hold" nodeType="with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1000"/>
                                        <p:tgtEl>
                                          <p:spTgt spid="314"/>
                                        </p:tgtEl>
                                      </p:cBhvr>
                                    </p:animEffect>
                                  </p:childTnLst>
                                </p:cTn>
                              </p:par>
                              <p:par>
                                <p:cTn fill="hold" nodeType="with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5"/>
          <p:cNvSpPr txBox="1"/>
          <p:nvPr>
            <p:ph type="title"/>
          </p:nvPr>
        </p:nvSpPr>
        <p:spPr>
          <a:xfrm>
            <a:off x="1297500" y="393750"/>
            <a:ext cx="7038900" cy="6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was the response?</a:t>
            </a:r>
            <a:endParaRPr/>
          </a:p>
        </p:txBody>
      </p:sp>
      <p:sp>
        <p:nvSpPr>
          <p:cNvPr id="328" name="Google Shape;328;p25"/>
          <p:cNvSpPr txBox="1"/>
          <p:nvPr>
            <p:ph idx="1" type="body"/>
          </p:nvPr>
        </p:nvSpPr>
        <p:spPr>
          <a:xfrm>
            <a:off x="1082275" y="1178725"/>
            <a:ext cx="4275600" cy="355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erriweather"/>
              <a:buChar char="●"/>
            </a:pPr>
            <a:r>
              <a:rPr lang="en-GB" sz="1400">
                <a:latin typeface="Merriweather"/>
                <a:ea typeface="Merriweather"/>
                <a:cs typeface="Merriweather"/>
                <a:sym typeface="Merriweather"/>
              </a:rPr>
              <a:t>In July 2015 the NSA, recommended increasing the security level to be used in their Suite B set of cryptographic algorithms while transitioning to quantum-resistant alternatives.</a:t>
            </a:r>
            <a:endParaRPr sz="1400">
              <a:latin typeface="Merriweather"/>
              <a:ea typeface="Merriweather"/>
              <a:cs typeface="Merriweather"/>
              <a:sym typeface="Merriweather"/>
            </a:endParaRPr>
          </a:p>
          <a:p>
            <a:pPr indent="0" lvl="0" marL="0" rtl="0" algn="l">
              <a:spcBef>
                <a:spcPts val="1600"/>
              </a:spcBef>
              <a:spcAft>
                <a:spcPts val="0"/>
              </a:spcAft>
              <a:buNone/>
            </a:pPr>
            <a:r>
              <a:rPr lang="en-GB" sz="1400">
                <a:solidFill>
                  <a:schemeClr val="accent6"/>
                </a:solidFill>
                <a:latin typeface="Merriweather"/>
                <a:ea typeface="Merriweather"/>
                <a:cs typeface="Merriweather"/>
                <a:sym typeface="Merriweather"/>
              </a:rPr>
              <a:t>Issues :</a:t>
            </a:r>
            <a:endParaRPr sz="1400">
              <a:solidFill>
                <a:schemeClr val="accent6"/>
              </a:solidFill>
              <a:latin typeface="Merriweather"/>
              <a:ea typeface="Merriweather"/>
              <a:cs typeface="Merriweather"/>
              <a:sym typeface="Merriweather"/>
            </a:endParaRPr>
          </a:p>
          <a:p>
            <a:pPr indent="-317500" lvl="0" marL="457200" rtl="0" algn="l">
              <a:spcBef>
                <a:spcPts val="160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Larger Key sizes</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Costlier operations</a:t>
            </a:r>
            <a:endParaRPr sz="1400">
              <a:solidFill>
                <a:schemeClr val="accent6"/>
              </a:solidFill>
              <a:latin typeface="Merriweather"/>
              <a:ea typeface="Merriweather"/>
              <a:cs typeface="Merriweather"/>
              <a:sym typeface="Merriweather"/>
            </a:endParaRPr>
          </a:p>
          <a:p>
            <a:pPr indent="-317500" lvl="0" marL="457200" rtl="0" algn="l">
              <a:spcBef>
                <a:spcPts val="0"/>
              </a:spcBef>
              <a:spcAft>
                <a:spcPts val="0"/>
              </a:spcAft>
              <a:buClr>
                <a:schemeClr val="accent6"/>
              </a:buClr>
              <a:buSzPts val="1400"/>
              <a:buFont typeface="Merriweather"/>
              <a:buChar char="❏"/>
            </a:pPr>
            <a:r>
              <a:rPr lang="en-GB" sz="1400">
                <a:solidFill>
                  <a:schemeClr val="accent6"/>
                </a:solidFill>
                <a:latin typeface="Merriweather"/>
                <a:ea typeface="Merriweather"/>
                <a:cs typeface="Merriweather"/>
                <a:sym typeface="Merriweather"/>
              </a:rPr>
              <a:t>Only meant to tend to critical information </a:t>
            </a:r>
            <a:endParaRPr sz="1400">
              <a:solidFill>
                <a:schemeClr val="accent6"/>
              </a:solidFill>
              <a:latin typeface="Merriweather"/>
              <a:ea typeface="Merriweather"/>
              <a:cs typeface="Merriweather"/>
              <a:sym typeface="Merriweather"/>
            </a:endParaRPr>
          </a:p>
          <a:p>
            <a:pPr indent="0" lvl="0" marL="0" rtl="0" algn="l">
              <a:spcBef>
                <a:spcPts val="1600"/>
              </a:spcBef>
              <a:spcAft>
                <a:spcPts val="0"/>
              </a:spcAft>
              <a:buNone/>
            </a:pPr>
            <a:r>
              <a:t/>
            </a:r>
            <a:endParaRPr sz="1400">
              <a:latin typeface="Merriweather"/>
              <a:ea typeface="Merriweather"/>
              <a:cs typeface="Merriweather"/>
              <a:sym typeface="Merriweather"/>
            </a:endParaRPr>
          </a:p>
          <a:p>
            <a:pPr indent="0" lvl="0" marL="0" rtl="0" algn="l">
              <a:spcBef>
                <a:spcPts val="1600"/>
              </a:spcBef>
              <a:spcAft>
                <a:spcPts val="1600"/>
              </a:spcAft>
              <a:buNone/>
            </a:pPr>
            <a:r>
              <a:t/>
            </a:r>
            <a:endParaRPr sz="1400">
              <a:latin typeface="Merriweather"/>
              <a:ea typeface="Merriweather"/>
              <a:cs typeface="Merriweather"/>
              <a:sym typeface="Merriweather"/>
            </a:endParaRPr>
          </a:p>
        </p:txBody>
      </p:sp>
      <p:pic>
        <p:nvPicPr>
          <p:cNvPr id="329" name="Google Shape;329;p25"/>
          <p:cNvPicPr preferRelativeResize="0"/>
          <p:nvPr/>
        </p:nvPicPr>
        <p:blipFill>
          <a:blip r:embed="rId3">
            <a:alphaModFix/>
          </a:blip>
          <a:stretch>
            <a:fillRect/>
          </a:stretch>
        </p:blipFill>
        <p:spPr>
          <a:xfrm>
            <a:off x="5411100" y="814400"/>
            <a:ext cx="3580501" cy="40855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